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195"/>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447" r:id="rId48"/>
    <p:sldId id="302" r:id="rId49"/>
    <p:sldId id="303" r:id="rId50"/>
    <p:sldId id="304" r:id="rId51"/>
    <p:sldId id="305" r:id="rId52"/>
    <p:sldId id="306" r:id="rId53"/>
    <p:sldId id="307" r:id="rId54"/>
    <p:sldId id="308" r:id="rId55"/>
    <p:sldId id="309" r:id="rId56"/>
    <p:sldId id="448"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Lst>
  <p:sldSz cx="9144000" cy="5143500" type="screen16x9"/>
  <p:notesSz cx="6858000" cy="9144000"/>
  <p:embeddedFontLst>
    <p:embeddedFont>
      <p:font typeface="Consolas" panose="020B0609020204030204" pitchFamily="49" charset="0"/>
      <p:regular r:id="rId196"/>
      <p:bold r:id="rId197"/>
      <p:italic r:id="rId198"/>
      <p:boldItalic r:id="rId199"/>
    </p:embeddedFont>
    <p:embeddedFont>
      <p:font typeface="Gill Sans" panose="020B0604020202020204" charset="0"/>
      <p:regular r:id="rId200"/>
      <p:bold r:id="rId201"/>
    </p:embeddedFont>
    <p:embeddedFont>
      <p:font typeface="Quattrocento Sans" panose="020B0502050000020003" pitchFamily="34" charset="0"/>
      <p:regular r:id="rId202"/>
      <p:bold r:id="rId203"/>
      <p:italic r:id="rId204"/>
      <p:boldItalic r:id="rId2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3E09B-AD05-4CED-A3C9-FB9AC7568916}">
  <a:tblStyle styleId="{9383E09B-AD05-4CED-A3C9-FB9AC75689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6" autoAdjust="0"/>
    <p:restoredTop sz="94660"/>
  </p:normalViewPr>
  <p:slideViewPr>
    <p:cSldViewPr snapToGrid="0">
      <p:cViewPr varScale="1">
        <p:scale>
          <a:sx n="99" d="100"/>
          <a:sy n="99" d="100"/>
        </p:scale>
        <p:origin x="55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font" Target="fonts/font1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presProps" Target="pres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viewProps" Target="viewProp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font" Target="fonts/font4.fntdata"/><Relationship Id="rId203" Type="http://schemas.openxmlformats.org/officeDocument/2006/relationships/font" Target="fonts/font8.fntdata"/><Relationship Id="rId208"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notesMaster" Target="notesMasters/notesMaster1.xml"/><Relationship Id="rId209" Type="http://schemas.openxmlformats.org/officeDocument/2006/relationships/tableStyles" Target="tableStyles.xml"/><Relationship Id="rId190" Type="http://schemas.openxmlformats.org/officeDocument/2006/relationships/slide" Target="slides/slide188.xml"/><Relationship Id="rId204" Type="http://schemas.openxmlformats.org/officeDocument/2006/relationships/font" Target="fonts/font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font" Target="fonts/font1.fntdata"/><Relationship Id="rId200" Type="http://schemas.openxmlformats.org/officeDocument/2006/relationships/font" Target="fonts/font5.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font" Target="fonts/font2.fntdata"/><Relationship Id="rId201" Type="http://schemas.openxmlformats.org/officeDocument/2006/relationships/font" Target="fonts/font6.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font" Target="fonts/font3.fntdata"/><Relationship Id="rId202" Type="http://schemas.openxmlformats.org/officeDocument/2006/relationships/font" Target="fonts/font7.fntdata"/><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cikit-learn.org/stable/modules/sgd.htm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8263327fe_4_7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g88263327fe_4_7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8263327fe_4_3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8" name="Google Shape;268;g88263327fe_4_32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 feed these labeled images to the algorithm. The algorithm learns from these labeled images and</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897286b7cc_2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5" name="Google Shape;1525;g897286b7cc_2_10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Recall is the measure which tells us what proportion of patients that...</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897286b7cc_2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4" name="Google Shape;1544;g897286b7cc_2_10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actually had cancer was diagnosed by the model as...</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897286b7cc_2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5" name="Google Shape;1565;g897286b7cc_2_10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having cancer. Here total...</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897286b7cc_2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86" name="Google Shape;1586;g897286b7cc_2_11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89980fb90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8" name="Google Shape;1608;g89980fb90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89980fb90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6" name="Google Shape;1616;g89980fb906_0_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89980fb906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23" name="Google Shape;1623;g89980fb906_0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89980fb906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0" name="Google Shape;1630;g89980fb906_0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89980fb906_0_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2" name="Google Shape;1642;g89980fb906_0_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89980fb906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7" name="Google Shape;1667;g89980fb906_0_1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263327fe_4_32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g88263327fe_4_32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builds the model. </a:t>
            </a:r>
            <a:endParaRPr>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89980fb906_0_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3" name="Google Shape;1673;g89980fb906_0_1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100 by 105 which is approximately 0.95.</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897286b7cc_2_1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0" name="Google Shape;1680;g897286b7cc_2_11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Instead of computing precision and recall every time we train a classifier, we prefer a single metric which combines both precision and recall. This single metric is  f1 score.</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
                <a:solidFill>
                  <a:schemeClr val="dk1"/>
                </a:solidFill>
              </a:rPr>
              <a:t>F1 score favors the classifiers that have similar precision and recall. </a:t>
            </a:r>
            <a:endParaRPr>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89980fb906_2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1" name="Google Shape;1691;g89980fb906_2_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In the high recall, the security guard might catch and examine some non shoplifters also but we will achieve our goal of catching almost all the shoplifters.</a:t>
            </a:r>
            <a:endParaRPr>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897286b7cc_2_1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8" name="Google Shape;1698;g897286b7cc_2_13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Now you may think that we can have both high precision and high recall in a good model. But unfortunately, we can’t have both high precision and high recall at the same time.</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897286b7cc_2_13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8" name="Google Shape;1708;g897286b7cc_2_13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precision recall tradeoff. Let’s understand this tradeoff.</a:t>
            </a:r>
            <a:endParaRPr>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89980fb906_2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3" name="Google Shape;1723;g89980fb906_2_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else to the negative class. Here again the threshold is decided by the classification algorithm.</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897286b7cc_2_1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9" name="Google Shape;1729;g897286b7cc_2_14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else to the negative class. Here again the threshold is decided by the classification algorithm.</a:t>
            </a:r>
            <a:endParaRPr>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2d468c6906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2d468c6906_1_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2d3c6bf9be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2d3c6bf9be_1_1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2d3c6bf9be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2d3c6bf9be_1_1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8263327fe_4_3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g88263327fe_4_32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this model can be used to classify new images into one of the fruits.</a:t>
            </a:r>
            <a:endParaRPr>
              <a:solidFill>
                <a:schemeClr val="dk1"/>
              </a:solidFil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2bf4527a63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4" name="Google Shape;1774;g2bf4527a63_1_1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d3c6bf9be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2d3c6bf9be_1_1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897286b7cc_2_14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8" name="Google Shape;1788;g897286b7cc_2_14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As we can see if we increase the threshold, the precision increases and</a:t>
            </a:r>
            <a:endParaRPr>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897286b7cc_2_1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00" name="Google Shape;1800;g897286b7cc_2_14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And, if we decrease the threshold,</a:t>
            </a:r>
            <a:endParaRPr>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897286b7cc_2_15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2" name="Google Shape;1812;g897286b7cc_2_15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So how do we decide which threshold value to use? The answer is we can simply select the threshold value which gives us the best precision-recall threshold for our task. Say for our task we need high precision then</a:t>
            </a: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897286b7cc_2_15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9" name="Google Shape;1819;g897286b7cc_2_15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To achieve the same we set the threshold to around four hundred thousand.</a:t>
            </a:r>
            <a:endParaRPr>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89980fb906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89980fb906_2_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7"/>
        <p:cNvGrpSpPr/>
        <p:nvPr/>
      </p:nvGrpSpPr>
      <p:grpSpPr>
        <a:xfrm>
          <a:off x="0" y="0"/>
          <a:ext cx="0" cy="0"/>
          <a:chOff x="0" y="0"/>
          <a:chExt cx="0" cy="0"/>
        </a:xfrm>
      </p:grpSpPr>
      <p:sp>
        <p:nvSpPr>
          <p:cNvPr id="1838" name="Google Shape;1838;g2bf4527a63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9" name="Google Shape;1839;g2bf4527a63_0_3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2bf4527a63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2bf4527a63_0_40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2b8dcd5214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2b8dcd5214_0_3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97286b7cc_1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7" name="Google Shape;327;g897286b7cc_1_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89980fb906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89980fb906_2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89980fb906_2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89980fb906_2_1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897286b7cc_2_15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0" name="Google Shape;1880;g897286b7cc_2_15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So if your boss asks you to reach 99% precision, you should</a:t>
            </a:r>
            <a:endParaRPr>
              <a:solidFill>
                <a:schemeClr val="dk1"/>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897286b7cc_2_15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0" name="Google Shape;1890;g897286b7cc_2_15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ask him at what recall :)</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89980fb906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0" name="Google Shape;1900;g89980fb906_0_1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Say we have to build a model which detects if a video is safe for kids or not.</a:t>
            </a:r>
            <a:endParaRPr>
              <a:solidFill>
                <a:schemeClr val="dk1"/>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g897286b7cc_2_1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7" name="Google Shape;1907;g897286b7cc_2_11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High precision means if the model classifies video 4 and video 6 as safe for kids, they are actually safe for kids. </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897286b7cc_2_1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8" name="Google Shape;1928;g897286b7cc_2_120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In high precision, we are okay if the model is not able to classify video 2 as safe for kids but whichever videos it classifies as safe for kids they are actually safe.</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897286b7cc_2_12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0" name="Google Shape;1950;g897286b7cc_2_12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 would prefer a model which has high precision and low recall.  It is okay if the model rejects many good videos but keeps only really safe ones, instead of </a:t>
            </a: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89980fb906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2" name="Google Shape;1972;g89980fb906_2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Let’s see one more example. Say we have to build a model which detects shoplifters on the basis of surveillance images. In case, someone is marked as shoplifter, we manually examine.</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897286b7cc_2_1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9" name="Google Shape;1979;g897286b7cc_2_13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 would prefer the model to have high recall even if the precision is low because our goal is to catch almost all the shoplifters.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8263327fe_4_3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g88263327fe_4_330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 first represent the images in the tabular form - In the form of rows and columns. We will soon revisit how to convert an image into tabular form. </a:t>
            </a:r>
            <a:endParaRPr>
              <a:solidFill>
                <a:schemeClr val="dk1"/>
              </a:solidFil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897286b7cc_2_1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g897286b7cc_2_13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In the high recall, the security guard might catch and examine some non shoplifters also but we will achieve our goal of catching almost all the shoplifters.</a:t>
            </a:r>
            <a:endParaRPr>
              <a:solidFill>
                <a:schemeClr val="dk1"/>
              </a:solidFil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2bf4527a63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2bf4527a63_0_5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8984cd048f_0_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2" name="Google Shape;2032;g8984cd048f_0_1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Let’s understand one more measure of performance for binary classifiers, the ROC Curve - Receiver Operating Characteristic curve. Before understanding the ROC curve let’s understand two more terms associated with the confusion matrix.</a:t>
            </a:r>
            <a:endParaRPr>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8984cd048f_0_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7" name="Google Shape;2037;g8984cd048f_0_1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confusion matrix of the model which predicts if someone has cancer or not.</a:t>
            </a:r>
            <a:endParaRPr>
              <a:solidFill>
                <a:schemeClr val="dk1"/>
              </a:solidFil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8984cd048f_0_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3" name="Google Shape;2043;g8984cd048f_0_3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 can use ROC curves to compare various classifiers. One way to compare classifiers is to measure the area under the curve (AUC). Higher the area under the curve, better the model is. A purely random classifier have the area under the curve equal </a:t>
            </a:r>
            <a:endParaRPr>
              <a:solidFill>
                <a:schemeClr val="dk1"/>
              </a:solidFil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81d61856b1_2_2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59" name="Google Shape;2059;g81d61856b1_2_2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confusion matrix of the model which predicts if someone has cancer or not.</a:t>
            </a:r>
            <a:endParaRPr>
              <a:solidFill>
                <a:schemeClr val="dk1"/>
              </a:solidFil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81d61856b1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7" name="Google Shape;2067;g81d61856b1_2_2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confusion matrix of the model which predicts if someone has cancer or not.</a:t>
            </a:r>
            <a:endParaRPr>
              <a:solidFill>
                <a:schemeClr val="dk1"/>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8984cd048f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5" name="Google Shape;2085;g8984cd048f_0_1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Recall is also known as the true positive rate. </a:t>
            </a:r>
            <a:endParaRPr>
              <a:solidFill>
                <a:schemeClr val="dk1"/>
              </a:solidFill>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8984cd048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02" name="Google Shape;2102;g8984cd048f_0_2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actually were not having cancer are classified as </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8984cd048f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8" name="Google Shape;2118;g8984cd048f_0_24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having cancer by the model.</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8263327fe_4_33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7" name="Google Shape;347;g88263327fe_4_33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we split the data into training and test set in the 80 20 ratio. </a:t>
            </a:r>
            <a:endParaRPr>
              <a:solidFill>
                <a:schemeClr val="dk1"/>
              </a:solidFill>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984cd048f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4" name="Google Shape;2134;g8984cd048f_0_2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the false positive rate is 10 out of 60 which is 0.17</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8984cd048f_0_4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0" name="Google Shape;2150;g8984cd048f_0_4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Hopefully, now you have a fair understanding of which performance measure to choose, select the precision/recall tradeoff that fits your needs and compare various classifiers using ROC curves and area under the curve. </a:t>
            </a:r>
            <a:endParaRPr>
              <a:solidFill>
                <a:schemeClr val="dk1"/>
              </a:solidFill>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2bf4527a63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2bf4527a63_0_5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81d61856b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81d61856b1_2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81d61856b1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81d61856b1_2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81d61856b1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81d61856b1_2_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g81d61856b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9" name="Google Shape;2199;g81d61856b1_2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2bf4527a63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2bf4527a63_0_73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81d61856b1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1" name="Google Shape;2211;g81d61856b1_2_1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for the raging bull movie such a multilabel classifier will output multiple binary label, one for each class.</a:t>
            </a:r>
            <a:endParaRPr>
              <a:solidFill>
                <a:schemeClr val="dk1"/>
              </a:solidFill>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1d61856b1_2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2" name="Google Shape;2222;g81d61856b1_2_1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for the raging bull movie such a multilabel classifier will output multiple binary label, one for each class.</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8263327fe_4_3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8" name="Google Shape;378;g88263327fe_4_33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and then using training set we build the model and </a:t>
            </a:r>
            <a:endParaRPr>
              <a:solidFill>
                <a:schemeClr val="dk1"/>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2b91a2db33_1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2b91a2db33_1_1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2b91a2db3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2b91a2db33_1_2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g2bf4527a63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6" name="Google Shape;2256;g2bf4527a63_0_74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2b91a2db33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2b91a2db33_1_2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2b91a2db33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2b91a2db33_1_2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2bf4527a63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2bf4527a63_1_1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81d61856b1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81d61856b1_2_3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2d33eff1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2d33eff17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2d4dbea4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2d4dbea40c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2d33eff1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2d33eff17f_0_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8263327fe_4_33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2" name="Google Shape;412;g88263327fe_4_33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using the test set we evaluate the performance of the model. </a:t>
            </a:r>
            <a:endParaRPr>
              <a:solidFill>
                <a:schemeClr val="dk1"/>
              </a:solidFill>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3"/>
        <p:cNvGrpSpPr/>
        <p:nvPr/>
      </p:nvGrpSpPr>
      <p:grpSpPr>
        <a:xfrm>
          <a:off x="0" y="0"/>
          <a:ext cx="0" cy="0"/>
          <a:chOff x="0" y="0"/>
          <a:chExt cx="0" cy="0"/>
        </a:xfrm>
      </p:grpSpPr>
      <p:sp>
        <p:nvSpPr>
          <p:cNvPr id="2344" name="Google Shape;2344;g81d61856b1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5" name="Google Shape;2345;g81d61856b1_2_9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81d61856b1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81d61856b1_2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81d61856b1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81d61856b1_2_1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81d61856b1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81d61856b1_2_1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81d61856b1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81d61856b1_2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2d4f369833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2d4f369833_1_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2c6e786963_0_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7" name="Google Shape;2417;g2c6e78696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8908372584_0_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3" name="Google Shape;2423;g8908372584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8908372584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4" name="Google Shape;2434;g890837258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9083725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908372584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…..and validation set. Basically, we split the smaller training set into folds.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97286b7cc_1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6" name="Google Shape;446;g897286b7cc_1_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And then we deploy the model to production where it classifies the unknown new images into one of the fruits.</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890837258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8908372584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each iteration, we pick one fold as test set and remaining records as the training.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If we choose the number of folds as 10 for a dataset having 450 records. There will be 10 iterations. In each iteration, we will pick one fold having 45 records as the test set and remaining 405 records as the training set. So, in each iteration we will be training on 90% percent of the data and 10% of the dataset will be used for validating.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each of the 10 iterations, we will be measuring the performance. we compute the mean and standard deviation of the performance measured in 10 iterations. Next, we short-list the top three to five most promising models. Let’s go back to Boot ML. </a:t>
            </a:r>
            <a:endParaRPr>
              <a:solidFill>
                <a:schemeClr val="dk1"/>
              </a:solidFill>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2b8dcd5214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2b8dcd5214_0_37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g2d468c6906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6" name="Google Shape;2476;g2d468c6906_1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2bf4527a6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2bf4527a63_0_3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2bf4527a6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2bf4527a63_0_3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2bf4527a63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2bf4527a63_0_3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897286b7cc_2_15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1" name="Google Shape;2521;g897286b7cc_2_15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Another way to select good precision-recall tradeoff is to plot precision directly against the recall. As we can see, the precision drops sharply at 80% recall. We may select the precision-recall tradeoff just before the drop</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2d468c6906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2d468c6906_1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8a7fd324b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8a7fd324b6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897286b7cc_2_1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6" name="Google Shape;2546;g897286b7cc_2_11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the f1 score will be closer to the smaller number than the bigger one</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bf4527a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bf4527a63_1_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89980fb906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58" name="Google Shape;2558;g89980fb906_0_1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Then the f1 score will be closer to the smaller number than the bigger one</a:t>
            </a:r>
            <a:endParaRPr>
              <a:solidFill>
                <a:schemeClr val="dk1"/>
              </a:solidFill>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897286b7cc_2_1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0" name="Google Shape;2570;g897286b7cc_2_12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High recall means the model will try to maximize the number of videos that are classified as safe.</a:t>
            </a:r>
            <a:endParaRPr>
              <a:solidFill>
                <a:schemeClr val="dk1"/>
              </a:solidFill>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89980fb906_0_2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92" name="Google Shape;2592;g89980fb906_0_2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High recall means the model will try to maximize the number of videos that are classified as safe.</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97286b7cc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97286b7cc_1_14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8263327fe_4_4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8263327fe_4_444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Let’s build a classifier or model using MNIST dataset which classifies an image into one of the digits between 0 and 9. For example, here the model classified the image as class 5. This type of classification is known as multiclass classification where the model classifies the object into one of the multiple classes. How do we train such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81d61856b1_2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81d61856b1_2_2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MNIST data set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88263327fe_4_44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5" name="Google Shape;495;g88263327fe_4_44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Let’s revisit the MNIST dataset from the topic “Representing data”. The MNIST dataset consists of 70,000 small images of digits handwritten by high school students and employees of the US Census Bureau. As you can see each image is labeled with the digit it represents. The MNIST dataset is considered the “Hello Word” of machine learning. Whenever people come up with a new classification algorithm they are curious to see its performance on the MNIST dataset.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897286b7cc_4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897286b7cc_4_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Let’s revisit the MNIST dataset from the topic “Representing data”. The MNIST dataset consists of 70,000 small images of digits handwritten by high school students and employees of the US Census Bureau. As you can see each image is labeled with the digit it represents. The MNIST dataset is considered the “Hello Word” of machine learning. Whenever people come up with a new classification algorithm they are curious to see its performance on the MNIST dataset.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f4527a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bf4527a63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MNIST data 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9b8392c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9b8392c48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MNIST data 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97286b7cc_4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3" name="Google Shape;523;g897286b7cc_4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Let’s revisit the MNIST dataset from the topic “Representing data”. The MNIST dataset consists of 70,000 small images of digits handwritten by high school students and employees of the US Census Bureau. As you can see each image is labeled with the digit it represents. The MNIST dataset is considered the “Hello Word” of machine learning. Whenever people come up with a new classification algorithm they are curious to see its performance on the MNIST dataset.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8263327fe_4_4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8263327fe_4_44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Now, the question is how do we represent images in the tabular form so that we can feed them to the algorithm.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8263327fe_4_4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8263327fe_4_44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Also, what are the features and label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88263327fe_4_4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88263327fe_4_44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There are seventy thousand images in the MNIST dataset so the number of instances are seventy thousand.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247479d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247479de_2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8263327fe_4_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8263327fe_4_44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Each image has a label associated with it.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88263327fe_4_4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88263327fe_4_44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Let’s see how do we represent these images in the tabular form.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8263327fe_4_4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88263327fe_4_44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Each image in the MNIST is of size 28 by 28. Also, each image is grayscale or in other words black-and-white. Such an image is basically a two-dimensional array of numbers. The black color is represented as 0 and white is represented as 255 and other shades in between. So, an image is a two-dimensional matrix of numbers. The are many ways of converting a two-dimensional image into a one-dimensional array or list of numbers. For now, we will take a simple approach whereby we will append all rows and make a single dimension array.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88263327fe_4_2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4" name="Google Shape;574;g88263327fe_4_26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feed this data to the algorithm and the algorithm builds the model.</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d3c6bf9b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d3c6bf9be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d3c6bf9be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d3c6bf9be_1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c247479de_2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c247479de_2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bf4527a63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bf4527a63_1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bf4527a6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bf4527a63_0_1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bf4527a6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bf4527a63_0_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97286b7cc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g897286b7cc_1_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Let’s see one more example. Say we have to build a model which classifies the images into dogs or cats. Each image in the training set has a label such as a cat or a dog. We feed these labeled images to the algorithm. The algorithm learns from the features of these images and builds the model. Since here we are feeding labeled images to the algorithm, such a classification is a supervised machine learning task.</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897286b7cc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897286b7cc_6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88263327fe_4_34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2" name="Google Shape;662;g88263327fe_4_34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 denotes the class 5. Now the label also contains numbers.</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897286b7cc_6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8" name="Google Shape;668;g897286b7cc_6_2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 denotes the class 5. Now the label also contains numbers.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897286b7cc_7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2" name="Google Shape;682;g897286b7cc_7_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1 denotes the class 5. Now the label also contains numbers.</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b8dcd5214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2b8dcd5214_0_3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http://scikit-learn.org/stable/modules/sgd.html</a:t>
            </a:r>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c16877dd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c16877dd5_0_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c16877dd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c16877dd5_0_2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2529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c3aaa0b6e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c3aaa0b6e_1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bf4527a6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bf4527a63_0_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bf4527a6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bf4527a6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8263327fe_4_30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g88263327fe_4_30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Let’s see one more example. Say you have built the spam classifier which classifies the given email into spam or ham with</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bf4527a6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bf4527a6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bf4527a6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bf4527a6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b8dcd52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2b8dcd5214_0_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2bf4527a6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2bf4527a63_0_4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b8dcd52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b8dcd5214_0_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b8dcd52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b8dcd5214_0_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08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b8dcd521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b8dcd5214_1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d3c6bf9b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2d3c6bf9be_1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97286b7cc_8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97286b7cc_8_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98b9f112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98b9f112d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8263327fe_4_3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g88263327fe_4_31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97286b7cc_8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97286b7cc_8_5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d3c6bf9be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d3c6bf9be_1_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d468c690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d468c6906_1_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d3c6bf9be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d3c6bf9be_1_1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97286b7cc_2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5" name="Google Shape;875;g897286b7cc_2_1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897286b7cc_2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87" name="Google Shape;887;g897286b7cc_2_1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898b9f112d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04" name="Google Shape;904;g898b9f112d_2_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897286b7cc_2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0" name="Google Shape;910;g897286b7cc_2_3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….questions will you ask your friend to make sure if his classifier is really good? Pause the video for a minute and think about all the questions.</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897286b7cc_2_4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5" name="Google Shape;925;g897286b7cc_2_4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females images in the dataset?</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897286b7cc_8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5" name="Google Shape;945;g897286b7cc_8_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females images in the dataset?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97286b7cc_1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g897286b7cc_1_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97286b7cc_2_4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5" name="Google Shape;965;g897286b7cc_2_4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898b9f112d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898b9f112d_2_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bf4527a63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bf4527a63_0_4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97286b7cc_2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7" name="Google Shape;1017;g897286b7cc_2_4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 much better way to look into the performance of the classifier is to look at the confusion matrix. The general idea of the confusion matrix is to count the number of times instances of class A are classified as class B.</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897286b7cc_2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3" name="Google Shape;1023;g897286b7cc_2_6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illustrated view of confusion matrix. Let’s understand the terms associated with the confusion matrix.</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897286b7cc_2_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7" name="Google Shape;1037;g897286b7cc_2_6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True negatives are the cases in which images were correctly classified as not 5s. It includes the cases when the actual images were</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897286b7cc_2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g897286b7cc_2_6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of not-5s and the model also classified them as not-5s.</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897286b7cc_2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7" name="Google Shape;1077;g897286b7cc_2_6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False Positives are the cases in which images were wrongly classified as 5s.  It includes cases when the actual images were</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97286b7cc_2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3" name="Google Shape;1093;g897286b7cc_2_7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of not-5s but the model classified them as 5s</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97286b7cc_2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7" name="Google Shape;1117;g897286b7cc_2_7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False Negatives are the cases in which the images were wrongly classified as non-5s.  It includes cases when the actual images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97286b7cc_1_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8" name="Google Shape;248;g897286b7cc_1_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897286b7cc_2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3" name="Google Shape;1133;g897286b7cc_2_7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were of 5s but the model classified them as not-5s.</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97286b7cc_2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57" name="Google Shape;1157;g897286b7cc_2_7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True Positives are the cases in which the images are correctly classified as 5s. It includes cases when the actual images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897286b7cc_2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3" name="Google Shape;1173;g897286b7cc_2_7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were of 5s and the model also predicted them as 5s. Though confusion matrix gives us a lot of information we require more concise metric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a7fd324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7" name="Google Shape;1197;g8a7fd324b6_0_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were of 5s and the model also predicted them as 5s. Though confusion matrix gives us a lot of information we require more concise metric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89980fb906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8" name="Google Shape;1218;g89980fb906_0_4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were of 5s and the model also predicted them as 5s. Though confusion matrix gives us a lot of information we require more concise metric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897286b7cc_2_8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45" name="Google Shape;1245;g897286b7cc_2_8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such us Precision and Recall. Let’s understand Precision and Recall.</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897286b7cc_2_8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0" name="Google Shape;1250;g897286b7cc_2_8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In real-life, precision is marked by lack of mistakes..</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897286b7cc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7" name="Google Shape;1257;g897286b7cc_2_8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For the 5-detector, precision is the measure that tells us what proportion of images that were classified as 5s were actually 5.</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898b9f112d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1" name="Google Shape;1281;g898b9f112d_2_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For the 5-detector, precision is the measure that tells us what proportion of images that were classified as 5s were actually 5.</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897286b7cc_2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6" name="Google Shape;1306;g897286b7cc_2_8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So the precision is 3 out of 4. In other words, precision is about being precise. It measures how many classifications were correct out of the all the classifications. So if a model classifies only one image but classifies it correctly then its precision will be 100%.</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8263327fe_4_32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g88263327fe_4_32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Say our task is to build a model which classifies the given image into fruits like Banana, Apple, and Kiwi. Here we have labeled images for training the model. Each image has a label such as Apple, Banana or Kiwi. Since we have labeled data such a classification will be supervised machine learning task.</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897286b7cc_2_9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0" name="Google Shape;1330;g897286b7cc_2_9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real life, recall means to remember something learnt in the past.</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897286b7cc_2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7" name="Google Shape;1337;g897286b7cc_2_9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5-detector, recall is the measure of what proportion of images that were actually 5 were classified as class 5.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897286b7cc_2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1" name="Google Shape;1361;g897286b7cc_2_9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the recall is 3 out of 5. In other words, recall is about classifying all the images of 5 as 5s.  Let’s take one more example to understand precision and recall.</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898b9f112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86" name="Google Shape;1386;g898b9f112d_3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the recall is 3 out of 5. In other words, recall is about classifying all the images of 5 as 5s.  Let’s take one more example to understand precision and recall.</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8a8f8fbd5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0" name="Google Shape;1410;g8a8f8fbd50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were of 5s and the model also predicted them as 5s. Though confusion matrix gives us a lot of information we require more concise metric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898b9f112d_3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37" name="Google Shape;1437;g898b9f112d_3_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confusion matrix of the model which predicts if someone has cancer or not. Here precision is the measure which tells us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g897286b7cc_2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2" name="Google Shape;1442;g897286b7cc_2_10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Here is the confusion matrix of the model which predicts if someone has cancer or not. Here precision is the measure which tells us </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9"/>
        <p:cNvGrpSpPr/>
        <p:nvPr/>
      </p:nvGrpSpPr>
      <p:grpSpPr>
        <a:xfrm>
          <a:off x="0" y="0"/>
          <a:ext cx="0" cy="0"/>
          <a:chOff x="0" y="0"/>
          <a:chExt cx="0" cy="0"/>
        </a:xfrm>
      </p:grpSpPr>
      <p:sp>
        <p:nvSpPr>
          <p:cNvPr id="1460" name="Google Shape;1460;g897286b7cc_2_1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1" name="Google Shape;1461;g897286b7cc_2_10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how many patients that model predicted as having cancers</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897286b7cc_2_1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2" name="Google Shape;1482;g897286b7cc_2_10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actually have cancer. Here model predicted that ...</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897286b7cc_2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g897286b7cc_2_10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
                <a:solidFill>
                  <a:schemeClr val="dk1"/>
                </a:solidFill>
              </a:rPr>
              <a:t>So the precision is 100 out of 110 which is approximately 0.91.</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3125" tIns="93125" rIns="93125" bIns="93125" anchor="b" anchorCtr="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3125" tIns="93125" rIns="93125" bIns="931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3125" tIns="93125" rIns="93125" bIns="93125" anchor="b" anchorCtr="0">
            <a:noAutofit/>
          </a:bodyPr>
          <a:lstStyle>
            <a:lvl1pPr lvl="0" algn="ctr">
              <a:spcBef>
                <a:spcPts val="0"/>
              </a:spcBef>
              <a:spcAft>
                <a:spcPts val="0"/>
              </a:spcAft>
              <a:buSzPts val="12200"/>
              <a:buNone/>
              <a:defRPr sz="12200"/>
            </a:lvl1pPr>
            <a:lvl2pPr lvl="1" algn="ctr">
              <a:spcBef>
                <a:spcPts val="0"/>
              </a:spcBef>
              <a:spcAft>
                <a:spcPts val="0"/>
              </a:spcAft>
              <a:buSzPts val="12200"/>
              <a:buNone/>
              <a:defRPr sz="12200"/>
            </a:lvl2pPr>
            <a:lvl3pPr lvl="2" algn="ctr">
              <a:spcBef>
                <a:spcPts val="0"/>
              </a:spcBef>
              <a:spcAft>
                <a:spcPts val="0"/>
              </a:spcAft>
              <a:buSzPts val="12200"/>
              <a:buNone/>
              <a:defRPr sz="12200"/>
            </a:lvl3pPr>
            <a:lvl4pPr lvl="3" algn="ctr">
              <a:spcBef>
                <a:spcPts val="0"/>
              </a:spcBef>
              <a:spcAft>
                <a:spcPts val="0"/>
              </a:spcAft>
              <a:buSzPts val="12200"/>
              <a:buNone/>
              <a:defRPr sz="12200"/>
            </a:lvl4pPr>
            <a:lvl5pPr lvl="4" algn="ctr">
              <a:spcBef>
                <a:spcPts val="0"/>
              </a:spcBef>
              <a:spcAft>
                <a:spcPts val="0"/>
              </a:spcAft>
              <a:buSzPts val="12200"/>
              <a:buNone/>
              <a:defRPr sz="12200"/>
            </a:lvl5pPr>
            <a:lvl6pPr lvl="5" algn="ctr">
              <a:spcBef>
                <a:spcPts val="0"/>
              </a:spcBef>
              <a:spcAft>
                <a:spcPts val="0"/>
              </a:spcAft>
              <a:buSzPts val="12200"/>
              <a:buNone/>
              <a:defRPr sz="12200"/>
            </a:lvl6pPr>
            <a:lvl7pPr lvl="6" algn="ctr">
              <a:spcBef>
                <a:spcPts val="0"/>
              </a:spcBef>
              <a:spcAft>
                <a:spcPts val="0"/>
              </a:spcAft>
              <a:buSzPts val="12200"/>
              <a:buNone/>
              <a:defRPr sz="12200"/>
            </a:lvl7pPr>
            <a:lvl8pPr lvl="7" algn="ctr">
              <a:spcBef>
                <a:spcPts val="0"/>
              </a:spcBef>
              <a:spcAft>
                <a:spcPts val="0"/>
              </a:spcAft>
              <a:buSzPts val="12200"/>
              <a:buNone/>
              <a:defRPr sz="12200"/>
            </a:lvl8pPr>
            <a:lvl9pPr lvl="8" algn="ctr">
              <a:spcBef>
                <a:spcPts val="0"/>
              </a:spcBef>
              <a:spcAft>
                <a:spcPts val="0"/>
              </a:spcAft>
              <a:buSzPts val="12200"/>
              <a:buNone/>
              <a:defRPr sz="122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3125" tIns="93125" rIns="93125" bIns="931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44456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12"/>
          <p:cNvSpPr/>
          <p:nvPr/>
        </p:nvSpPr>
        <p:spPr>
          <a:xfrm>
            <a:off x="66950" y="4813542"/>
            <a:ext cx="2605200" cy="208500"/>
          </a:xfrm>
          <a:prstGeom prst="rect">
            <a:avLst/>
          </a:prstGeom>
          <a:noFill/>
          <a:ln>
            <a:noFill/>
          </a:ln>
        </p:spPr>
        <p:txBody>
          <a:bodyPr spcFirstLastPara="1" wrap="square" lIns="33725" tIns="33725" rIns="33725" bIns="33725" anchor="ctr" anchorCtr="0">
            <a:noAutofit/>
          </a:bodyPr>
          <a:lstStyle/>
          <a:p>
            <a:pPr marL="0" lvl="0" indent="0" algn="l" rtl="0">
              <a:spcBef>
                <a:spcPts val="0"/>
              </a:spcBef>
              <a:spcAft>
                <a:spcPts val="0"/>
              </a:spcAft>
              <a:buNone/>
            </a:pPr>
            <a:r>
              <a:rPr lang="en" sz="1800">
                <a:solidFill>
                  <a:srgbClr val="606060"/>
                </a:solidFill>
                <a:latin typeface="Gill Sans"/>
                <a:ea typeface="Gill Sans"/>
                <a:cs typeface="Gill Sans"/>
                <a:sym typeface="Gill Sans"/>
              </a:rPr>
              <a:t>AI &amp; Deep Learning</a:t>
            </a:r>
            <a:endParaRPr sz="1800">
              <a:solidFill>
                <a:srgbClr val="606060"/>
              </a:solidFill>
              <a:latin typeface="Gill Sans"/>
              <a:ea typeface="Gill Sans"/>
              <a:cs typeface="Gill Sans"/>
              <a:sym typeface="Gill Sans"/>
            </a:endParaRPr>
          </a:p>
        </p:txBody>
      </p:sp>
      <p:pic>
        <p:nvPicPr>
          <p:cNvPr id="51" name="Google Shape;51;p12"/>
          <p:cNvPicPr preferRelativeResize="0"/>
          <p:nvPr/>
        </p:nvPicPr>
        <p:blipFill>
          <a:blip r:embed="rId2">
            <a:alphaModFix/>
          </a:blip>
          <a:stretch>
            <a:fillRect/>
          </a:stretch>
        </p:blipFill>
        <p:spPr>
          <a:xfrm>
            <a:off x="7218248" y="4778775"/>
            <a:ext cx="1869175" cy="278050"/>
          </a:xfrm>
          <a:prstGeom prst="rect">
            <a:avLst/>
          </a:prstGeom>
          <a:noFill/>
          <a:ln>
            <a:noFill/>
          </a:ln>
        </p:spPr>
      </p:pic>
      <p:pic>
        <p:nvPicPr>
          <p:cNvPr id="52" name="Google Shape;52;p12"/>
          <p:cNvPicPr preferRelativeResize="0"/>
          <p:nvPr/>
        </p:nvPicPr>
        <p:blipFill>
          <a:blip r:embed="rId3">
            <a:alphaModFix/>
          </a:blip>
          <a:stretch>
            <a:fillRect/>
          </a:stretch>
        </p:blipFill>
        <p:spPr>
          <a:xfrm>
            <a:off x="8122800" y="0"/>
            <a:ext cx="1021200" cy="92697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1">
  <p:cSld name="Title &amp; Bullets">
    <p:spTree>
      <p:nvGrpSpPr>
        <p:cNvPr id="1" name="Shape 53"/>
        <p:cNvGrpSpPr/>
        <p:nvPr/>
      </p:nvGrpSpPr>
      <p:grpSpPr>
        <a:xfrm>
          <a:off x="0" y="0"/>
          <a:ext cx="0" cy="0"/>
          <a:chOff x="0" y="0"/>
          <a:chExt cx="0" cy="0"/>
        </a:xfrm>
      </p:grpSpPr>
      <p:sp>
        <p:nvSpPr>
          <p:cNvPr id="54" name="Google Shape;54;p13"/>
          <p:cNvSpPr txBox="1">
            <a:spLocks noGrp="1"/>
          </p:cNvSpPr>
          <p:nvPr>
            <p:ph type="body" idx="1"/>
          </p:nvPr>
        </p:nvSpPr>
        <p:spPr>
          <a:xfrm>
            <a:off x="357188" y="1600646"/>
            <a:ext cx="8429700" cy="3020400"/>
          </a:xfrm>
          <a:prstGeom prst="rect">
            <a:avLst/>
          </a:prstGeom>
          <a:noFill/>
          <a:ln>
            <a:noFill/>
          </a:ln>
        </p:spPr>
        <p:txBody>
          <a:bodyPr spcFirstLastPara="1" wrap="square" lIns="93125" tIns="93125" rIns="93125" bIns="93125" anchor="ctr" anchorCtr="0">
            <a:noAutofit/>
          </a:bodyPr>
          <a:lstStyle>
            <a:lvl1pPr marL="457200" lvl="0" indent="-342900" rtl="0">
              <a:spcBef>
                <a:spcPts val="0"/>
              </a:spcBef>
              <a:spcAft>
                <a:spcPts val="0"/>
              </a:spcAft>
              <a:buSzPts val="1800"/>
              <a:buFont typeface="Gill Sans"/>
              <a:buChar char="•"/>
              <a:defRPr/>
            </a:lvl1pPr>
            <a:lvl2pPr marL="914400" lvl="1" indent="-317500" rtl="0">
              <a:spcBef>
                <a:spcPts val="1600"/>
              </a:spcBef>
              <a:spcAft>
                <a:spcPts val="0"/>
              </a:spcAft>
              <a:buSzPts val="1400"/>
              <a:buFont typeface="Gill Sans"/>
              <a:buChar char="•"/>
              <a:defRPr/>
            </a:lvl2pPr>
            <a:lvl3pPr marL="1371600" lvl="2" indent="-317500" rtl="0">
              <a:spcBef>
                <a:spcPts val="1600"/>
              </a:spcBef>
              <a:spcAft>
                <a:spcPts val="0"/>
              </a:spcAft>
              <a:buSzPts val="1400"/>
              <a:buFont typeface="Gill Sans"/>
              <a:buChar char="•"/>
              <a:defRPr/>
            </a:lvl3pPr>
            <a:lvl4pPr marL="1828800" lvl="3" indent="-317500" rtl="0">
              <a:spcBef>
                <a:spcPts val="1600"/>
              </a:spcBef>
              <a:spcAft>
                <a:spcPts val="0"/>
              </a:spcAft>
              <a:buSzPts val="1400"/>
              <a:buFont typeface="Gill Sans"/>
              <a:buChar char="•"/>
              <a:defRPr/>
            </a:lvl4pPr>
            <a:lvl5pPr marL="2286000" lvl="4" indent="-317500" rtl="0">
              <a:spcBef>
                <a:spcPts val="1600"/>
              </a:spcBef>
              <a:spcAft>
                <a:spcPts val="0"/>
              </a:spcAft>
              <a:buSzPts val="1400"/>
              <a:buFont typeface="Gill Sans"/>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5" name="Google Shape;55;p13"/>
          <p:cNvSpPr txBox="1">
            <a:spLocks noGrp="1"/>
          </p:cNvSpPr>
          <p:nvPr>
            <p:ph type="title"/>
          </p:nvPr>
        </p:nvSpPr>
        <p:spPr>
          <a:xfrm>
            <a:off x="357200" y="302310"/>
            <a:ext cx="8429700" cy="453300"/>
          </a:xfrm>
          <a:prstGeom prst="rect">
            <a:avLst/>
          </a:prstGeom>
          <a:noFill/>
          <a:ln>
            <a:noFill/>
          </a:ln>
        </p:spPr>
        <p:txBody>
          <a:bodyPr spcFirstLastPara="1" wrap="square" lIns="93125" tIns="93125" rIns="93125" bIns="93125" anchor="ctr" anchorCtr="0">
            <a:noAutofit/>
          </a:bodyPr>
          <a:lstStyle>
            <a:lvl1pPr lvl="0" rtl="0">
              <a:lnSpc>
                <a:spcPct val="90000"/>
              </a:lnSpc>
              <a:spcBef>
                <a:spcPts val="0"/>
              </a:spcBef>
              <a:spcAft>
                <a:spcPts val="0"/>
              </a:spcAft>
              <a:buSzPts val="2800"/>
              <a:buNone/>
              <a:defRPr/>
            </a:lvl1pPr>
            <a:lvl2pPr lvl="1" indent="152400" rtl="0">
              <a:lnSpc>
                <a:spcPct val="90000"/>
              </a:lnSpc>
              <a:spcBef>
                <a:spcPts val="0"/>
              </a:spcBef>
              <a:spcAft>
                <a:spcPts val="0"/>
              </a:spcAft>
              <a:buSzPts val="2800"/>
              <a:buNone/>
              <a:defRPr/>
            </a:lvl2pPr>
            <a:lvl3pPr lvl="2" indent="304800" rtl="0">
              <a:lnSpc>
                <a:spcPct val="90000"/>
              </a:lnSpc>
              <a:spcBef>
                <a:spcPts val="0"/>
              </a:spcBef>
              <a:spcAft>
                <a:spcPts val="0"/>
              </a:spcAft>
              <a:buSzPts val="2800"/>
              <a:buNone/>
              <a:defRPr/>
            </a:lvl3pPr>
            <a:lvl4pPr lvl="3" indent="457200" rtl="0">
              <a:lnSpc>
                <a:spcPct val="90000"/>
              </a:lnSpc>
              <a:spcBef>
                <a:spcPts val="0"/>
              </a:spcBef>
              <a:spcAft>
                <a:spcPts val="0"/>
              </a:spcAft>
              <a:buSzPts val="2800"/>
              <a:buNone/>
              <a:defRPr/>
            </a:lvl4pPr>
            <a:lvl5pPr lvl="4" indent="609600" rtl="0">
              <a:lnSpc>
                <a:spcPct val="90000"/>
              </a:lnSpc>
              <a:spcBef>
                <a:spcPts val="0"/>
              </a:spcBef>
              <a:spcAft>
                <a:spcPts val="0"/>
              </a:spcAft>
              <a:buSzPts val="2800"/>
              <a:buNone/>
              <a:defRPr/>
            </a:lvl5pPr>
            <a:lvl6pPr lvl="5" indent="762000" rtl="0">
              <a:lnSpc>
                <a:spcPct val="90000"/>
              </a:lnSpc>
              <a:spcBef>
                <a:spcPts val="0"/>
              </a:spcBef>
              <a:spcAft>
                <a:spcPts val="0"/>
              </a:spcAft>
              <a:buSzPts val="2800"/>
              <a:buNone/>
              <a:defRPr/>
            </a:lvl6pPr>
            <a:lvl7pPr lvl="6" indent="914400" rtl="0">
              <a:lnSpc>
                <a:spcPct val="90000"/>
              </a:lnSpc>
              <a:spcBef>
                <a:spcPts val="0"/>
              </a:spcBef>
              <a:spcAft>
                <a:spcPts val="0"/>
              </a:spcAft>
              <a:buSzPts val="2800"/>
              <a:buNone/>
              <a:defRPr/>
            </a:lvl7pPr>
            <a:lvl8pPr lvl="7" indent="1066800" rtl="0">
              <a:lnSpc>
                <a:spcPct val="90000"/>
              </a:lnSpc>
              <a:spcBef>
                <a:spcPts val="0"/>
              </a:spcBef>
              <a:spcAft>
                <a:spcPts val="0"/>
              </a:spcAft>
              <a:buSzPts val="2800"/>
              <a:buNone/>
              <a:defRPr/>
            </a:lvl8pPr>
            <a:lvl9pPr lvl="8" indent="1219200" rtl="0">
              <a:lnSpc>
                <a:spcPct val="90000"/>
              </a:lnSpc>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Photo - Horizontal" type="tx">
  <p:cSld name="TITLE_AND_BODY">
    <p:spTree>
      <p:nvGrpSpPr>
        <p:cNvPr id="1" name="Shape 63"/>
        <p:cNvGrpSpPr/>
        <p:nvPr/>
      </p:nvGrpSpPr>
      <p:grpSpPr>
        <a:xfrm>
          <a:off x="0" y="0"/>
          <a:ext cx="0" cy="0"/>
          <a:chOff x="0" y="0"/>
          <a:chExt cx="0" cy="0"/>
        </a:xfrm>
      </p:grpSpPr>
      <p:cxnSp>
        <p:nvCxnSpPr>
          <p:cNvPr id="64" name="Google Shape;64;p15"/>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65" name="Google Shape;65;p15"/>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66" name="Google Shape;66;p15"/>
          <p:cNvSpPr>
            <a:spLocks noGrp="1"/>
          </p:cNvSpPr>
          <p:nvPr>
            <p:ph type="pic" idx="2"/>
          </p:nvPr>
        </p:nvSpPr>
        <p:spPr>
          <a:xfrm>
            <a:off x="357188" y="528638"/>
            <a:ext cx="8429700" cy="30006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67" name="Google Shape;67;p15"/>
          <p:cNvSpPr txBox="1">
            <a:spLocks noGrp="1"/>
          </p:cNvSpPr>
          <p:nvPr>
            <p:ph type="title"/>
          </p:nvPr>
        </p:nvSpPr>
        <p:spPr>
          <a:xfrm>
            <a:off x="357188" y="3743325"/>
            <a:ext cx="8429700" cy="590400"/>
          </a:xfrm>
          <a:prstGeom prst="rect">
            <a:avLst/>
          </a:prstGeom>
          <a:noFill/>
          <a:ln>
            <a:noFill/>
          </a:ln>
        </p:spPr>
        <p:txBody>
          <a:bodyPr spcFirstLastPara="1" wrap="square" lIns="34750" tIns="34750" rIns="34750" bIns="34750" anchor="b"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68" name="Google Shape;68;p15"/>
          <p:cNvSpPr txBox="1">
            <a:spLocks noGrp="1"/>
          </p:cNvSpPr>
          <p:nvPr>
            <p:ph type="body" idx="1"/>
          </p:nvPr>
        </p:nvSpPr>
        <p:spPr>
          <a:xfrm>
            <a:off x="357188" y="4357688"/>
            <a:ext cx="8429700" cy="442800"/>
          </a:xfrm>
          <a:prstGeom prst="rect">
            <a:avLst/>
          </a:prstGeom>
          <a:noFill/>
          <a:ln>
            <a:noFill/>
          </a:ln>
        </p:spPr>
        <p:txBody>
          <a:bodyPr spcFirstLastPara="1" wrap="square" lIns="34750" tIns="34750" rIns="34750" bIns="34750" anchor="t" anchorCtr="0">
            <a:noAutofit/>
          </a:bodyPr>
          <a:lstStyle>
            <a:lvl1pPr marL="457200" marR="0" lvl="0"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1pPr>
            <a:lvl2pPr marL="914400" marR="0" lvl="1"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2pPr>
            <a:lvl3pPr marL="1371600" marR="0" lvl="2"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3pPr>
            <a:lvl4pPr marL="1828800" marR="0" lvl="3"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4pPr>
            <a:lvl5pPr marL="2286000" marR="0" lvl="4"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69" name="Google Shape;69;p15"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70" name="Google Shape;70;p15"/>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71"/>
        <p:cNvGrpSpPr/>
        <p:nvPr/>
      </p:nvGrpSpPr>
      <p:grpSpPr>
        <a:xfrm>
          <a:off x="0" y="0"/>
          <a:ext cx="0" cy="0"/>
          <a:chOff x="0" y="0"/>
          <a:chExt cx="0" cy="0"/>
        </a:xfrm>
      </p:grpSpPr>
      <p:cxnSp>
        <p:nvCxnSpPr>
          <p:cNvPr id="72" name="Google Shape;72;p16"/>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73" name="Google Shape;73;p16"/>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pic>
        <p:nvPicPr>
          <p:cNvPr id="74" name="Google Shape;74;p16"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75" name="Google Shape;75;p16"/>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 Top">
  <p:cSld name="Title - Top">
    <p:spTree>
      <p:nvGrpSpPr>
        <p:cNvPr id="1" name="Shape 76"/>
        <p:cNvGrpSpPr/>
        <p:nvPr/>
      </p:nvGrpSpPr>
      <p:grpSpPr>
        <a:xfrm>
          <a:off x="0" y="0"/>
          <a:ext cx="0" cy="0"/>
          <a:chOff x="0" y="0"/>
          <a:chExt cx="0" cy="0"/>
        </a:xfrm>
      </p:grpSpPr>
      <p:cxnSp>
        <p:nvCxnSpPr>
          <p:cNvPr id="77" name="Google Shape;77;p17"/>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78" name="Google Shape;78;p17"/>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cxnSp>
        <p:nvCxnSpPr>
          <p:cNvPr id="79" name="Google Shape;79;p17"/>
          <p:cNvCxnSpPr/>
          <p:nvPr/>
        </p:nvCxnSpPr>
        <p:spPr>
          <a:xfrm>
            <a:off x="357188" y="1357313"/>
            <a:ext cx="8435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80" name="Google Shape;80;p17"/>
          <p:cNvSpPr txBox="1">
            <a:spLocks noGrp="1"/>
          </p:cNvSpPr>
          <p:nvPr>
            <p:ph type="title"/>
          </p:nvPr>
        </p:nvSpPr>
        <p:spPr>
          <a:xfrm>
            <a:off x="357188" y="314325"/>
            <a:ext cx="8429700" cy="1005000"/>
          </a:xfrm>
          <a:prstGeom prst="rect">
            <a:avLst/>
          </a:prstGeom>
          <a:noFill/>
          <a:ln>
            <a:noFill/>
          </a:ln>
        </p:spPr>
        <p:txBody>
          <a:bodyPr spcFirstLastPara="1" wrap="square" lIns="34750" tIns="34750" rIns="34750" bIns="34750" anchor="ctr"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pic>
        <p:nvPicPr>
          <p:cNvPr id="81" name="Google Shape;81;p17"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82" name="Google Shape;82;p17"/>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spTree>
      <p:nvGrpSpPr>
        <p:cNvPr id="1" name="Shape 83"/>
        <p:cNvGrpSpPr/>
        <p:nvPr/>
      </p:nvGrpSpPr>
      <p:grpSpPr>
        <a:xfrm>
          <a:off x="0" y="0"/>
          <a:ext cx="0" cy="0"/>
          <a:chOff x="0" y="0"/>
          <a:chExt cx="0" cy="0"/>
        </a:xfrm>
      </p:grpSpPr>
      <p:cxnSp>
        <p:nvCxnSpPr>
          <p:cNvPr id="84" name="Google Shape;84;p18"/>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85" name="Google Shape;85;p18"/>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86" name="Google Shape;86;p18"/>
          <p:cNvSpPr>
            <a:spLocks noGrp="1"/>
          </p:cNvSpPr>
          <p:nvPr>
            <p:ph type="pic" idx="2"/>
          </p:nvPr>
        </p:nvSpPr>
        <p:spPr>
          <a:xfrm>
            <a:off x="4732832" y="603497"/>
            <a:ext cx="4048200" cy="38814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87" name="Google Shape;87;p18"/>
          <p:cNvSpPr txBox="1">
            <a:spLocks noGrp="1"/>
          </p:cNvSpPr>
          <p:nvPr>
            <p:ph type="title"/>
          </p:nvPr>
        </p:nvSpPr>
        <p:spPr>
          <a:xfrm>
            <a:off x="357188" y="1266825"/>
            <a:ext cx="4100400" cy="3200400"/>
          </a:xfrm>
          <a:prstGeom prst="rect">
            <a:avLst/>
          </a:prstGeom>
          <a:noFill/>
          <a:ln>
            <a:noFill/>
          </a:ln>
        </p:spPr>
        <p:txBody>
          <a:bodyPr spcFirstLastPara="1" wrap="square" lIns="34750" tIns="34750" rIns="34750" bIns="34750" anchor="t"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88" name="Google Shape;88;p18"/>
          <p:cNvSpPr txBox="1">
            <a:spLocks noGrp="1"/>
          </p:cNvSpPr>
          <p:nvPr>
            <p:ph type="body" idx="1"/>
          </p:nvPr>
        </p:nvSpPr>
        <p:spPr>
          <a:xfrm>
            <a:off x="357188" y="614363"/>
            <a:ext cx="4100400" cy="442800"/>
          </a:xfrm>
          <a:prstGeom prst="rect">
            <a:avLst/>
          </a:prstGeom>
          <a:noFill/>
          <a:ln>
            <a:noFill/>
          </a:ln>
        </p:spPr>
        <p:txBody>
          <a:bodyPr spcFirstLastPara="1" wrap="square" lIns="34750" tIns="34750" rIns="34750" bIns="34750" anchor="t" anchorCtr="0">
            <a:noAutofit/>
          </a:bodyPr>
          <a:lstStyle>
            <a:lvl1pPr marL="457200" marR="0" lvl="0"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1pPr>
            <a:lvl2pPr marL="914400" marR="0" lvl="1"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2pPr>
            <a:lvl3pPr marL="1371600" marR="0" lvl="2"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3pPr>
            <a:lvl4pPr marL="1828800" marR="0" lvl="3"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4pPr>
            <a:lvl5pPr marL="2286000" marR="0" lvl="4"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89" name="Google Shape;89;p18"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90" name="Google Shape;90;p18"/>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91"/>
        <p:cNvGrpSpPr/>
        <p:nvPr/>
      </p:nvGrpSpPr>
      <p:grpSpPr>
        <a:xfrm>
          <a:off x="0" y="0"/>
          <a:ext cx="0" cy="0"/>
          <a:chOff x="0" y="0"/>
          <a:chExt cx="0" cy="0"/>
        </a:xfrm>
      </p:grpSpPr>
      <p:cxnSp>
        <p:nvCxnSpPr>
          <p:cNvPr id="92" name="Google Shape;92;p19"/>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93" name="Google Shape;93;p19"/>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94" name="Google Shape;94;p19"/>
          <p:cNvSpPr txBox="1">
            <a:spLocks noGrp="1"/>
          </p:cNvSpPr>
          <p:nvPr>
            <p:ph type="body" idx="1"/>
          </p:nvPr>
        </p:nvSpPr>
        <p:spPr>
          <a:xfrm>
            <a:off x="357188" y="3119438"/>
            <a:ext cx="8429700" cy="266700"/>
          </a:xfrm>
          <a:prstGeom prst="rect">
            <a:avLst/>
          </a:prstGeom>
          <a:noFill/>
          <a:ln>
            <a:noFill/>
          </a:ln>
        </p:spPr>
        <p:txBody>
          <a:bodyPr spcFirstLastPara="1" wrap="square" lIns="34750" tIns="34750" rIns="34750" bIns="34750" anchor="t" anchorCtr="0">
            <a:noAutofit/>
          </a:bodyPr>
          <a:lstStyle>
            <a:lvl1pPr marL="457200" marR="0" lvl="0" indent="-228600" algn="ctr" rtl="0">
              <a:lnSpc>
                <a:spcPct val="140000"/>
              </a:lnSpc>
              <a:spcBef>
                <a:spcPts val="0"/>
              </a:spcBef>
              <a:spcAft>
                <a:spcPts val="0"/>
              </a:spcAft>
              <a:buClr>
                <a:srgbClr val="9D9D9D"/>
              </a:buClr>
              <a:buSzPts val="500"/>
              <a:buFont typeface="Gill Sans"/>
              <a:buNone/>
              <a:defRPr sz="1500" b="0" i="1" u="none" strike="noStrike" cap="none">
                <a:solidFill>
                  <a:srgbClr val="9D9D9D"/>
                </a:solidFill>
                <a:latin typeface="Gill Sans"/>
                <a:ea typeface="Gill Sans"/>
                <a:cs typeface="Gill Sans"/>
                <a:sym typeface="Gill Sans"/>
              </a:defRPr>
            </a:lvl1pPr>
            <a:lvl2pPr marL="914400" marR="0" lvl="1"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95" name="Google Shape;95;p19"/>
          <p:cNvSpPr txBox="1">
            <a:spLocks noGrp="1"/>
          </p:cNvSpPr>
          <p:nvPr>
            <p:ph type="body" idx="2"/>
          </p:nvPr>
        </p:nvSpPr>
        <p:spPr>
          <a:xfrm>
            <a:off x="895350" y="2274168"/>
            <a:ext cx="7358100" cy="314400"/>
          </a:xfrm>
          <a:prstGeom prst="rect">
            <a:avLst/>
          </a:prstGeom>
          <a:noFill/>
          <a:ln>
            <a:noFill/>
          </a:ln>
        </p:spPr>
        <p:txBody>
          <a:bodyPr spcFirstLastPara="1" wrap="square" lIns="34750" tIns="34750" rIns="34750" bIns="34750" anchor="ctr" anchorCtr="0">
            <a:noAutofit/>
          </a:bodyPr>
          <a:lstStyle>
            <a:lvl1pPr marL="457200" marR="0" lvl="0" indent="-228600" algn="ctr" rtl="0">
              <a:lnSpc>
                <a:spcPct val="120000"/>
              </a:lnSpc>
              <a:spcBef>
                <a:spcPts val="0"/>
              </a:spcBef>
              <a:spcAft>
                <a:spcPts val="0"/>
              </a:spcAft>
              <a:buClr>
                <a:srgbClr val="606060"/>
              </a:buClr>
              <a:buSzPts val="500"/>
              <a:buFont typeface="Gill Sans"/>
              <a:buNone/>
              <a:defRPr sz="1900" b="0" i="0" u="none" strike="noStrike" cap="none">
                <a:solidFill>
                  <a:srgbClr val="606060"/>
                </a:solidFill>
                <a:latin typeface="Gill Sans"/>
                <a:ea typeface="Gill Sans"/>
                <a:cs typeface="Gill Sans"/>
                <a:sym typeface="Gill Sans"/>
              </a:defRPr>
            </a:lvl1pPr>
            <a:lvl2pPr marL="914400" marR="0" lvl="1"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96" name="Google Shape;96;p19"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97" name="Google Shape;97;p19"/>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Bullets &amp; Photo">
  <p:cSld name="Title, Bullets &amp; Photo">
    <p:spTree>
      <p:nvGrpSpPr>
        <p:cNvPr id="1" name="Shape 98"/>
        <p:cNvGrpSpPr/>
        <p:nvPr/>
      </p:nvGrpSpPr>
      <p:grpSpPr>
        <a:xfrm>
          <a:off x="0" y="0"/>
          <a:ext cx="0" cy="0"/>
          <a:chOff x="0" y="0"/>
          <a:chExt cx="0" cy="0"/>
        </a:xfrm>
      </p:grpSpPr>
      <p:cxnSp>
        <p:nvCxnSpPr>
          <p:cNvPr id="99" name="Google Shape;99;p20"/>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00" name="Google Shape;100;p20"/>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cxnSp>
        <p:nvCxnSpPr>
          <p:cNvPr id="101" name="Google Shape;101;p20"/>
          <p:cNvCxnSpPr/>
          <p:nvPr/>
        </p:nvCxnSpPr>
        <p:spPr>
          <a:xfrm>
            <a:off x="357188" y="1357313"/>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02" name="Google Shape;102;p20"/>
          <p:cNvSpPr>
            <a:spLocks noGrp="1"/>
          </p:cNvSpPr>
          <p:nvPr>
            <p:ph type="pic" idx="2"/>
          </p:nvPr>
        </p:nvSpPr>
        <p:spPr>
          <a:xfrm>
            <a:off x="370142" y="1579288"/>
            <a:ext cx="4029000" cy="29145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103" name="Google Shape;103;p20"/>
          <p:cNvSpPr txBox="1">
            <a:spLocks noGrp="1"/>
          </p:cNvSpPr>
          <p:nvPr>
            <p:ph type="title"/>
          </p:nvPr>
        </p:nvSpPr>
        <p:spPr>
          <a:xfrm>
            <a:off x="357188" y="314325"/>
            <a:ext cx="8429700" cy="1005000"/>
          </a:xfrm>
          <a:prstGeom prst="rect">
            <a:avLst/>
          </a:prstGeom>
          <a:noFill/>
          <a:ln>
            <a:noFill/>
          </a:ln>
        </p:spPr>
        <p:txBody>
          <a:bodyPr spcFirstLastPara="1" wrap="square" lIns="34750" tIns="34750" rIns="34750" bIns="34750" anchor="ctr"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104" name="Google Shape;104;p20"/>
          <p:cNvSpPr txBox="1">
            <a:spLocks noGrp="1"/>
          </p:cNvSpPr>
          <p:nvPr>
            <p:ph type="body" idx="1"/>
          </p:nvPr>
        </p:nvSpPr>
        <p:spPr>
          <a:xfrm>
            <a:off x="4757738" y="1543050"/>
            <a:ext cx="4029000" cy="2981400"/>
          </a:xfrm>
          <a:prstGeom prst="rect">
            <a:avLst/>
          </a:prstGeom>
          <a:noFill/>
          <a:ln>
            <a:noFill/>
          </a:ln>
        </p:spPr>
        <p:txBody>
          <a:bodyPr spcFirstLastPara="1" wrap="square" lIns="34750" tIns="34750" rIns="34750" bIns="34750" anchor="ctr" anchorCtr="0">
            <a:noAutofit/>
          </a:bodyPr>
          <a:lstStyle>
            <a:lvl1pPr marL="457200" marR="0" lvl="0" indent="-260350" algn="l" rtl="0">
              <a:lnSpc>
                <a:spcPct val="100000"/>
              </a:lnSpc>
              <a:spcBef>
                <a:spcPts val="1700"/>
              </a:spcBef>
              <a:spcAft>
                <a:spcPts val="0"/>
              </a:spcAft>
              <a:buClr>
                <a:srgbClr val="606060"/>
              </a:buClr>
              <a:buSzPts val="500"/>
              <a:buFont typeface="Gill Sans"/>
              <a:buChar char="•"/>
              <a:defRPr sz="1500" b="0" i="0" u="none" strike="noStrike" cap="none">
                <a:solidFill>
                  <a:srgbClr val="606060"/>
                </a:solidFill>
                <a:latin typeface="Gill Sans"/>
                <a:ea typeface="Gill Sans"/>
                <a:cs typeface="Gill Sans"/>
                <a:sym typeface="Gill Sans"/>
              </a:defRPr>
            </a:lvl1pPr>
            <a:lvl2pPr marL="914400" marR="0" lvl="1" indent="-260350" algn="l" rtl="0">
              <a:lnSpc>
                <a:spcPct val="100000"/>
              </a:lnSpc>
              <a:spcBef>
                <a:spcPts val="1700"/>
              </a:spcBef>
              <a:spcAft>
                <a:spcPts val="0"/>
              </a:spcAft>
              <a:buClr>
                <a:srgbClr val="606060"/>
              </a:buClr>
              <a:buSzPts val="500"/>
              <a:buFont typeface="Gill Sans"/>
              <a:buChar char="•"/>
              <a:defRPr sz="15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1700"/>
              </a:spcBef>
              <a:spcAft>
                <a:spcPts val="0"/>
              </a:spcAft>
              <a:buClr>
                <a:srgbClr val="606060"/>
              </a:buClr>
              <a:buSzPts val="500"/>
              <a:buFont typeface="Gill Sans"/>
              <a:buChar char="•"/>
              <a:defRPr sz="15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1700"/>
              </a:spcBef>
              <a:spcAft>
                <a:spcPts val="0"/>
              </a:spcAft>
              <a:buClr>
                <a:srgbClr val="606060"/>
              </a:buClr>
              <a:buSzPts val="500"/>
              <a:buFont typeface="Gill Sans"/>
              <a:buChar char="•"/>
              <a:defRPr sz="15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1700"/>
              </a:spcBef>
              <a:spcAft>
                <a:spcPts val="0"/>
              </a:spcAft>
              <a:buClr>
                <a:srgbClr val="606060"/>
              </a:buClr>
              <a:buSzPts val="500"/>
              <a:buFont typeface="Gill Sans"/>
              <a:buChar char="•"/>
              <a:defRPr sz="15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105" name="Google Shape;105;p20"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06" name="Google Shape;106;p20"/>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spTree>
      <p:nvGrpSpPr>
        <p:cNvPr id="1" name="Shape 107"/>
        <p:cNvGrpSpPr/>
        <p:nvPr/>
      </p:nvGrpSpPr>
      <p:grpSpPr>
        <a:xfrm>
          <a:off x="0" y="0"/>
          <a:ext cx="0" cy="0"/>
          <a:chOff x="0" y="0"/>
          <a:chExt cx="0" cy="0"/>
        </a:xfrm>
      </p:grpSpPr>
      <p:cxnSp>
        <p:nvCxnSpPr>
          <p:cNvPr id="108" name="Google Shape;108;p21"/>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09" name="Google Shape;109;p21"/>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cxnSp>
        <p:nvCxnSpPr>
          <p:cNvPr id="110" name="Google Shape;110;p21"/>
          <p:cNvCxnSpPr/>
          <p:nvPr/>
        </p:nvCxnSpPr>
        <p:spPr>
          <a:xfrm>
            <a:off x="357188" y="2733675"/>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11" name="Google Shape;111;p21"/>
          <p:cNvSpPr txBox="1">
            <a:spLocks noGrp="1"/>
          </p:cNvSpPr>
          <p:nvPr>
            <p:ph type="title"/>
          </p:nvPr>
        </p:nvSpPr>
        <p:spPr>
          <a:xfrm>
            <a:off x="357188" y="1585913"/>
            <a:ext cx="8429700" cy="1071600"/>
          </a:xfrm>
          <a:prstGeom prst="rect">
            <a:avLst/>
          </a:prstGeom>
          <a:noFill/>
          <a:ln>
            <a:noFill/>
          </a:ln>
        </p:spPr>
        <p:txBody>
          <a:bodyPr spcFirstLastPara="1" wrap="square" lIns="34750" tIns="34750" rIns="34750" bIns="34750" anchor="b"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112" name="Google Shape;112;p21"/>
          <p:cNvSpPr txBox="1">
            <a:spLocks noGrp="1"/>
          </p:cNvSpPr>
          <p:nvPr>
            <p:ph type="body" idx="1"/>
          </p:nvPr>
        </p:nvSpPr>
        <p:spPr>
          <a:xfrm>
            <a:off x="357188" y="2933700"/>
            <a:ext cx="8429700" cy="433200"/>
          </a:xfrm>
          <a:prstGeom prst="rect">
            <a:avLst/>
          </a:prstGeom>
          <a:noFill/>
          <a:ln>
            <a:noFill/>
          </a:ln>
        </p:spPr>
        <p:txBody>
          <a:bodyPr spcFirstLastPara="1" wrap="square" lIns="34750" tIns="34750" rIns="34750" bIns="34750" anchor="t" anchorCtr="0">
            <a:noAutofit/>
          </a:bodyPr>
          <a:lstStyle>
            <a:lvl1pPr marL="457200" marR="0" lvl="0"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1pPr>
            <a:lvl2pPr marL="914400" marR="0" lvl="1"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2pPr>
            <a:lvl3pPr marL="1371600" marR="0" lvl="2"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3pPr>
            <a:lvl4pPr marL="1828800" marR="0" lvl="3"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4pPr>
            <a:lvl5pPr marL="2286000" marR="0" lvl="4" indent="-228600" algn="l" rtl="0">
              <a:lnSpc>
                <a:spcPct val="120000"/>
              </a:lnSpc>
              <a:spcBef>
                <a:spcPts val="0"/>
              </a:spcBef>
              <a:spcAft>
                <a:spcPts val="0"/>
              </a:spcAft>
              <a:buClr>
                <a:srgbClr val="606060"/>
              </a:buClr>
              <a:buSzPts val="500"/>
              <a:buFont typeface="Gill Sans"/>
              <a:buNone/>
              <a:defRPr sz="12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113" name="Google Shape;113;p21"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14" name="Google Shape;114;p21"/>
          <p:cNvSpPr txBox="1">
            <a:spLocks noGrp="1"/>
          </p:cNvSpPr>
          <p:nvPr>
            <p:ph type="sldNum" idx="12"/>
          </p:nvPr>
        </p:nvSpPr>
        <p:spPr>
          <a:xfrm>
            <a:off x="8586787"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3125" tIns="93125" rIns="93125" bIns="93125" anchor="ctr" anchorCtr="0">
            <a:noAutofit/>
          </a:bodyPr>
          <a:lstStyle>
            <a:lvl1pPr lvl="0" algn="ctr">
              <a:spcBef>
                <a:spcPts val="0"/>
              </a:spcBef>
              <a:spcAft>
                <a:spcPts val="0"/>
              </a:spcAft>
              <a:buSzPts val="3700"/>
              <a:buNone/>
              <a:defRPr sz="37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spTree>
      <p:nvGrpSpPr>
        <p:cNvPr id="1" name="Shape 115"/>
        <p:cNvGrpSpPr/>
        <p:nvPr/>
      </p:nvGrpSpPr>
      <p:grpSpPr>
        <a:xfrm>
          <a:off x="0" y="0"/>
          <a:ext cx="0" cy="0"/>
          <a:chOff x="0" y="0"/>
          <a:chExt cx="0" cy="0"/>
        </a:xfrm>
      </p:grpSpPr>
      <p:cxnSp>
        <p:nvCxnSpPr>
          <p:cNvPr id="116" name="Google Shape;116;p22"/>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17" name="Google Shape;117;p22"/>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18" name="Google Shape;118;p22"/>
          <p:cNvSpPr txBox="1">
            <a:spLocks noGrp="1"/>
          </p:cNvSpPr>
          <p:nvPr>
            <p:ph type="title"/>
          </p:nvPr>
        </p:nvSpPr>
        <p:spPr>
          <a:xfrm>
            <a:off x="357188" y="2038350"/>
            <a:ext cx="8429700" cy="1071600"/>
          </a:xfrm>
          <a:prstGeom prst="rect">
            <a:avLst/>
          </a:prstGeom>
          <a:noFill/>
          <a:ln>
            <a:noFill/>
          </a:ln>
        </p:spPr>
        <p:txBody>
          <a:bodyPr spcFirstLastPara="1" wrap="square" lIns="34750" tIns="34750" rIns="34750" bIns="34750" anchor="ctr"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pic>
        <p:nvPicPr>
          <p:cNvPr id="119" name="Google Shape;119;p22"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20" name="Google Shape;120;p22"/>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mp; Bullets">
  <p:cSld name="Title &amp; Bullets">
    <p:spTree>
      <p:nvGrpSpPr>
        <p:cNvPr id="1" name="Shape 121"/>
        <p:cNvGrpSpPr/>
        <p:nvPr/>
      </p:nvGrpSpPr>
      <p:grpSpPr>
        <a:xfrm>
          <a:off x="0" y="0"/>
          <a:ext cx="0" cy="0"/>
          <a:chOff x="0" y="0"/>
          <a:chExt cx="0" cy="0"/>
        </a:xfrm>
      </p:grpSpPr>
      <p:cxnSp>
        <p:nvCxnSpPr>
          <p:cNvPr id="122" name="Google Shape;122;p23"/>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23" name="Google Shape;123;p23"/>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cxnSp>
        <p:nvCxnSpPr>
          <p:cNvPr id="124" name="Google Shape;124;p23"/>
          <p:cNvCxnSpPr/>
          <p:nvPr/>
        </p:nvCxnSpPr>
        <p:spPr>
          <a:xfrm>
            <a:off x="357188" y="1357313"/>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25" name="Google Shape;125;p23"/>
          <p:cNvSpPr txBox="1">
            <a:spLocks noGrp="1"/>
          </p:cNvSpPr>
          <p:nvPr>
            <p:ph type="title"/>
          </p:nvPr>
        </p:nvSpPr>
        <p:spPr>
          <a:xfrm>
            <a:off x="357188" y="314325"/>
            <a:ext cx="8429700" cy="1005000"/>
          </a:xfrm>
          <a:prstGeom prst="rect">
            <a:avLst/>
          </a:prstGeom>
          <a:noFill/>
          <a:ln>
            <a:noFill/>
          </a:ln>
        </p:spPr>
        <p:txBody>
          <a:bodyPr spcFirstLastPara="1" wrap="square" lIns="34750" tIns="34750" rIns="34750" bIns="34750" anchor="ctr"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126" name="Google Shape;126;p23"/>
          <p:cNvSpPr txBox="1">
            <a:spLocks noGrp="1"/>
          </p:cNvSpPr>
          <p:nvPr>
            <p:ph type="body" idx="1"/>
          </p:nvPr>
        </p:nvSpPr>
        <p:spPr>
          <a:xfrm>
            <a:off x="357188" y="1600200"/>
            <a:ext cx="8429700" cy="3019500"/>
          </a:xfrm>
          <a:prstGeom prst="rect">
            <a:avLst/>
          </a:prstGeom>
          <a:noFill/>
          <a:ln>
            <a:noFill/>
          </a:ln>
        </p:spPr>
        <p:txBody>
          <a:bodyPr spcFirstLastPara="1" wrap="square" lIns="34750" tIns="34750" rIns="34750" bIns="34750" anchor="ctr" anchorCtr="0">
            <a:noAutofit/>
          </a:bodyPr>
          <a:lstStyle>
            <a:lvl1pPr marL="457200" marR="0" lvl="0"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914400" marR="0" lvl="1"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127" name="Google Shape;127;p23"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28" name="Google Shape;128;p23"/>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29"/>
        <p:cNvGrpSpPr/>
        <p:nvPr/>
      </p:nvGrpSpPr>
      <p:grpSpPr>
        <a:xfrm>
          <a:off x="0" y="0"/>
          <a:ext cx="0" cy="0"/>
          <a:chOff x="0" y="0"/>
          <a:chExt cx="0" cy="0"/>
        </a:xfrm>
      </p:grpSpPr>
      <p:sp>
        <p:nvSpPr>
          <p:cNvPr id="130" name="Google Shape;130;p24"/>
          <p:cNvSpPr txBox="1">
            <a:spLocks noGrp="1"/>
          </p:cNvSpPr>
          <p:nvPr>
            <p:ph type="body" idx="1"/>
          </p:nvPr>
        </p:nvSpPr>
        <p:spPr>
          <a:xfrm>
            <a:off x="357188" y="519113"/>
            <a:ext cx="8429700" cy="4105500"/>
          </a:xfrm>
          <a:prstGeom prst="rect">
            <a:avLst/>
          </a:prstGeom>
          <a:noFill/>
          <a:ln>
            <a:noFill/>
          </a:ln>
        </p:spPr>
        <p:txBody>
          <a:bodyPr spcFirstLastPara="1" wrap="square" lIns="34750" tIns="34750" rIns="34750" bIns="34750" anchor="ctr" anchorCtr="0">
            <a:noAutofit/>
          </a:bodyPr>
          <a:lstStyle>
            <a:lvl1pPr marL="457200" marR="0" lvl="0"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914400" marR="0" lvl="1"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131" name="Google Shape;131;p24"/>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hoto - 3 Up">
  <p:cSld name="Photo - 3 Up">
    <p:spTree>
      <p:nvGrpSpPr>
        <p:cNvPr id="1" name="Shape 132"/>
        <p:cNvGrpSpPr/>
        <p:nvPr/>
      </p:nvGrpSpPr>
      <p:grpSpPr>
        <a:xfrm>
          <a:off x="0" y="0"/>
          <a:ext cx="0" cy="0"/>
          <a:chOff x="0" y="0"/>
          <a:chExt cx="0" cy="0"/>
        </a:xfrm>
      </p:grpSpPr>
      <p:cxnSp>
        <p:nvCxnSpPr>
          <p:cNvPr id="133" name="Google Shape;133;p25"/>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34" name="Google Shape;134;p25"/>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35" name="Google Shape;135;p25"/>
          <p:cNvSpPr>
            <a:spLocks noGrp="1"/>
          </p:cNvSpPr>
          <p:nvPr>
            <p:ph type="pic" idx="2"/>
          </p:nvPr>
        </p:nvSpPr>
        <p:spPr>
          <a:xfrm>
            <a:off x="4953000" y="509588"/>
            <a:ext cx="3810000" cy="19002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136" name="Google Shape;136;p25"/>
          <p:cNvSpPr>
            <a:spLocks noGrp="1"/>
          </p:cNvSpPr>
          <p:nvPr>
            <p:ph type="pic" idx="3"/>
          </p:nvPr>
        </p:nvSpPr>
        <p:spPr>
          <a:xfrm>
            <a:off x="4953000" y="2657475"/>
            <a:ext cx="3810000" cy="18345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sp>
        <p:nvSpPr>
          <p:cNvPr id="137" name="Google Shape;137;p25"/>
          <p:cNvSpPr>
            <a:spLocks noGrp="1"/>
          </p:cNvSpPr>
          <p:nvPr>
            <p:ph type="pic" idx="4"/>
          </p:nvPr>
        </p:nvSpPr>
        <p:spPr>
          <a:xfrm>
            <a:off x="393210" y="517772"/>
            <a:ext cx="4305300" cy="39720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138" name="Google Shape;138;p25"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39" name="Google Shape;139;p25"/>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hoto">
  <p:cSld name="Photo">
    <p:spTree>
      <p:nvGrpSpPr>
        <p:cNvPr id="1" name="Shape 140"/>
        <p:cNvGrpSpPr/>
        <p:nvPr/>
      </p:nvGrpSpPr>
      <p:grpSpPr>
        <a:xfrm>
          <a:off x="0" y="0"/>
          <a:ext cx="0" cy="0"/>
          <a:chOff x="0" y="0"/>
          <a:chExt cx="0" cy="0"/>
        </a:xfrm>
      </p:grpSpPr>
      <p:cxnSp>
        <p:nvCxnSpPr>
          <p:cNvPr id="141" name="Google Shape;141;p26"/>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142" name="Google Shape;142;p26"/>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143" name="Google Shape;143;p26"/>
          <p:cNvSpPr>
            <a:spLocks noGrp="1"/>
          </p:cNvSpPr>
          <p:nvPr>
            <p:ph type="pic" idx="2"/>
          </p:nvPr>
        </p:nvSpPr>
        <p:spPr>
          <a:xfrm>
            <a:off x="0" y="0"/>
            <a:ext cx="9144000" cy="5143500"/>
          </a:xfrm>
          <a:prstGeom prst="rect">
            <a:avLst/>
          </a:prstGeom>
          <a:noFill/>
          <a:ln>
            <a:noFill/>
          </a:ln>
        </p:spPr>
        <p:txBody>
          <a:bodyPr spcFirstLastPara="1" wrap="square" lIns="34750" tIns="34750" rIns="34750" bIns="34750" anchor="t" anchorCtr="0">
            <a:noAutofit/>
          </a:bodyPr>
          <a:lstStyle>
            <a:lvl1pPr marL="215900" marR="0" lvl="0"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431800" marR="0" lvl="1"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660400" marR="0" lvl="2"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863600" marR="0" lvl="3"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1092200" marR="0" lvl="4"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1295400" marR="0" lvl="5" indent="-2095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1536700" marR="0" lvl="6"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1739900" marR="0" lvl="7"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1968500" marR="0" lvl="8" indent="-2222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144" name="Google Shape;144;p26" descr="pasted-image.png"/>
          <p:cNvPicPr preferRelativeResize="0"/>
          <p:nvPr/>
        </p:nvPicPr>
        <p:blipFill rotWithShape="1">
          <a:blip r:embed="rId2">
            <a:alphaModFix/>
          </a:blip>
          <a:srcRect/>
          <a:stretch/>
        </p:blipFill>
        <p:spPr>
          <a:xfrm>
            <a:off x="7516533" y="4915852"/>
            <a:ext cx="1281000" cy="210900"/>
          </a:xfrm>
          <a:prstGeom prst="rect">
            <a:avLst/>
          </a:prstGeom>
          <a:noFill/>
          <a:ln>
            <a:noFill/>
          </a:ln>
        </p:spPr>
      </p:pic>
      <p:sp>
        <p:nvSpPr>
          <p:cNvPr id="145" name="Google Shape;145;p26"/>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3125" tIns="93125" rIns="93125" bIns="931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3125" tIns="93125" rIns="93125" bIns="931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3125" tIns="93125" rIns="93125" bIns="931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3125" tIns="93125" rIns="93125" bIns="931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3125" tIns="93125" rIns="93125" bIns="931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3125" tIns="93125" rIns="93125" bIns="931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3125" tIns="93125" rIns="93125" bIns="931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3125" tIns="93125" rIns="93125" bIns="931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3125" tIns="93125" rIns="93125" bIns="93125" anchor="ctr" anchorCtr="0">
            <a:no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3125" tIns="93125" rIns="93125" bIns="931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3125" tIns="93125" rIns="93125" bIns="93125" anchor="b" anchorCtr="0">
            <a:noAutofit/>
          </a:bodyPr>
          <a:lstStyle>
            <a:lvl1pPr lvl="0" algn="ctr">
              <a:spcBef>
                <a:spcPts val="0"/>
              </a:spcBef>
              <a:spcAft>
                <a:spcPts val="0"/>
              </a:spcAft>
              <a:buSzPts val="4300"/>
              <a:buNone/>
              <a:defRPr sz="4300"/>
            </a:lvl1pPr>
            <a:lvl2pPr lvl="1" algn="ctr">
              <a:spcBef>
                <a:spcPts val="0"/>
              </a:spcBef>
              <a:spcAft>
                <a:spcPts val="0"/>
              </a:spcAft>
              <a:buSzPts val="4300"/>
              <a:buNone/>
              <a:defRPr sz="4300"/>
            </a:lvl2pPr>
            <a:lvl3pPr lvl="2" algn="ctr">
              <a:spcBef>
                <a:spcPts val="0"/>
              </a:spcBef>
              <a:spcAft>
                <a:spcPts val="0"/>
              </a:spcAft>
              <a:buSzPts val="4300"/>
              <a:buNone/>
              <a:defRPr sz="4300"/>
            </a:lvl3pPr>
            <a:lvl4pPr lvl="3" algn="ctr">
              <a:spcBef>
                <a:spcPts val="0"/>
              </a:spcBef>
              <a:spcAft>
                <a:spcPts val="0"/>
              </a:spcAft>
              <a:buSzPts val="4300"/>
              <a:buNone/>
              <a:defRPr sz="4300"/>
            </a:lvl4pPr>
            <a:lvl5pPr lvl="4" algn="ctr">
              <a:spcBef>
                <a:spcPts val="0"/>
              </a:spcBef>
              <a:spcAft>
                <a:spcPts val="0"/>
              </a:spcAft>
              <a:buSzPts val="4300"/>
              <a:buNone/>
              <a:defRPr sz="4300"/>
            </a:lvl5pPr>
            <a:lvl6pPr lvl="5" algn="ctr">
              <a:spcBef>
                <a:spcPts val="0"/>
              </a:spcBef>
              <a:spcAft>
                <a:spcPts val="0"/>
              </a:spcAft>
              <a:buSzPts val="4300"/>
              <a:buNone/>
              <a:defRPr sz="4300"/>
            </a:lvl6pPr>
            <a:lvl7pPr lvl="6" algn="ctr">
              <a:spcBef>
                <a:spcPts val="0"/>
              </a:spcBef>
              <a:spcAft>
                <a:spcPts val="0"/>
              </a:spcAft>
              <a:buSzPts val="4300"/>
              <a:buNone/>
              <a:defRPr sz="4300"/>
            </a:lvl7pPr>
            <a:lvl8pPr lvl="7" algn="ctr">
              <a:spcBef>
                <a:spcPts val="0"/>
              </a:spcBef>
              <a:spcAft>
                <a:spcPts val="0"/>
              </a:spcAft>
              <a:buSzPts val="4300"/>
              <a:buNone/>
              <a:defRPr sz="4300"/>
            </a:lvl8pPr>
            <a:lvl9pPr lvl="8" algn="ctr">
              <a:spcBef>
                <a:spcPts val="0"/>
              </a:spcBef>
              <a:spcAft>
                <a:spcPts val="0"/>
              </a:spcAft>
              <a:buSzPts val="4300"/>
              <a:buNone/>
              <a:defRPr sz="43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3125" tIns="93125" rIns="93125" bIns="931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3125" tIns="93125" rIns="93125" bIns="931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3125" tIns="93125" rIns="93125" bIns="931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3125" tIns="93125" rIns="93125" bIns="931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3125" tIns="93125" rIns="93125" bIns="931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3125" tIns="93125" rIns="93125" bIns="931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sz="1400">
                <a:solidFill>
                  <a:schemeClr val="dk2"/>
                </a:solidFill>
              </a:defRPr>
            </a:lvl2pPr>
            <a:lvl3pPr marL="1371600" lvl="2" indent="-317500">
              <a:lnSpc>
                <a:spcPct val="115000"/>
              </a:lnSpc>
              <a:spcBef>
                <a:spcPts val="1600"/>
              </a:spcBef>
              <a:spcAft>
                <a:spcPts val="0"/>
              </a:spcAft>
              <a:buClr>
                <a:schemeClr val="dk2"/>
              </a:buClr>
              <a:buSzPts val="1400"/>
              <a:buChar char="■"/>
              <a:defRPr sz="1400">
                <a:solidFill>
                  <a:schemeClr val="dk2"/>
                </a:solidFill>
              </a:defRPr>
            </a:lvl3pPr>
            <a:lvl4pPr marL="1828800" lvl="3" indent="-317500">
              <a:lnSpc>
                <a:spcPct val="115000"/>
              </a:lnSpc>
              <a:spcBef>
                <a:spcPts val="1600"/>
              </a:spcBef>
              <a:spcAft>
                <a:spcPts val="0"/>
              </a:spcAft>
              <a:buClr>
                <a:schemeClr val="dk2"/>
              </a:buClr>
              <a:buSzPts val="1400"/>
              <a:buChar char="●"/>
              <a:defRPr sz="1400">
                <a:solidFill>
                  <a:schemeClr val="dk2"/>
                </a:solidFill>
              </a:defRPr>
            </a:lvl4pPr>
            <a:lvl5pPr marL="2286000" lvl="4" indent="-317500">
              <a:lnSpc>
                <a:spcPct val="115000"/>
              </a:lnSpc>
              <a:spcBef>
                <a:spcPts val="1600"/>
              </a:spcBef>
              <a:spcAft>
                <a:spcPts val="0"/>
              </a:spcAft>
              <a:buClr>
                <a:schemeClr val="dk2"/>
              </a:buClr>
              <a:buSzPts val="1400"/>
              <a:buChar char="○"/>
              <a:defRPr sz="1400">
                <a:solidFill>
                  <a:schemeClr val="dk2"/>
                </a:solidFill>
              </a:defRPr>
            </a:lvl5pPr>
            <a:lvl6pPr marL="2743200" lvl="5" indent="-317500">
              <a:lnSpc>
                <a:spcPct val="115000"/>
              </a:lnSpc>
              <a:spcBef>
                <a:spcPts val="1600"/>
              </a:spcBef>
              <a:spcAft>
                <a:spcPts val="0"/>
              </a:spcAft>
              <a:buClr>
                <a:schemeClr val="dk2"/>
              </a:buClr>
              <a:buSzPts val="1400"/>
              <a:buChar char="■"/>
              <a:defRPr sz="1400">
                <a:solidFill>
                  <a:schemeClr val="dk2"/>
                </a:solidFill>
              </a:defRPr>
            </a:lvl6pPr>
            <a:lvl7pPr marL="3200400" lvl="6" indent="-317500">
              <a:lnSpc>
                <a:spcPct val="115000"/>
              </a:lnSpc>
              <a:spcBef>
                <a:spcPts val="1600"/>
              </a:spcBef>
              <a:spcAft>
                <a:spcPts val="0"/>
              </a:spcAft>
              <a:buClr>
                <a:schemeClr val="dk2"/>
              </a:buClr>
              <a:buSzPts val="1400"/>
              <a:buChar char="●"/>
              <a:defRPr sz="1400">
                <a:solidFill>
                  <a:schemeClr val="dk2"/>
                </a:solidFill>
              </a:defRPr>
            </a:lvl7pPr>
            <a:lvl8pPr marL="3657600" lvl="7" indent="-317500">
              <a:lnSpc>
                <a:spcPct val="115000"/>
              </a:lnSpc>
              <a:spcBef>
                <a:spcPts val="1600"/>
              </a:spcBef>
              <a:spcAft>
                <a:spcPts val="0"/>
              </a:spcAft>
              <a:buClr>
                <a:schemeClr val="dk2"/>
              </a:buClr>
              <a:buSzPts val="1400"/>
              <a:buChar char="○"/>
              <a:defRPr sz="1400">
                <a:solidFill>
                  <a:schemeClr val="dk2"/>
                </a:solidFill>
              </a:defRPr>
            </a:lvl8pPr>
            <a:lvl9pPr marL="4114800" lvl="8" indent="-317500">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3125" tIns="93125" rIns="93125" bIns="931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5">
            <a:alphaModFix/>
          </a:blip>
          <a:tile tx="0" ty="0" sx="99997" sy="99997" flip="none" algn="tl"/>
        </a:blipFill>
        <a:effectLst/>
      </p:bgPr>
    </p:bg>
    <p:spTree>
      <p:nvGrpSpPr>
        <p:cNvPr id="1" name="Shape 56"/>
        <p:cNvGrpSpPr/>
        <p:nvPr/>
      </p:nvGrpSpPr>
      <p:grpSpPr>
        <a:xfrm>
          <a:off x="0" y="0"/>
          <a:ext cx="0" cy="0"/>
          <a:chOff x="0" y="0"/>
          <a:chExt cx="0" cy="0"/>
        </a:xfrm>
      </p:grpSpPr>
      <p:cxnSp>
        <p:nvCxnSpPr>
          <p:cNvPr id="57" name="Google Shape;57;p14"/>
          <p:cNvCxnSpPr/>
          <p:nvPr/>
        </p:nvCxnSpPr>
        <p:spPr>
          <a:xfrm>
            <a:off x="357188" y="4876800"/>
            <a:ext cx="8429700" cy="0"/>
          </a:xfrm>
          <a:prstGeom prst="straightConnector1">
            <a:avLst/>
          </a:prstGeom>
          <a:noFill/>
          <a:ln w="76200" cap="flat" cmpd="sng">
            <a:solidFill>
              <a:srgbClr val="444444">
                <a:alpha val="29800"/>
              </a:srgbClr>
            </a:solidFill>
            <a:prstDash val="solid"/>
            <a:miter lim="8000"/>
            <a:headEnd type="none" w="sm" len="sm"/>
            <a:tailEnd type="none" w="sm" len="sm"/>
          </a:ln>
        </p:spPr>
      </p:cxnSp>
      <p:cxnSp>
        <p:nvCxnSpPr>
          <p:cNvPr id="58" name="Google Shape;58;p14"/>
          <p:cNvCxnSpPr/>
          <p:nvPr/>
        </p:nvCxnSpPr>
        <p:spPr>
          <a:xfrm>
            <a:off x="357188" y="266700"/>
            <a:ext cx="8429700" cy="0"/>
          </a:xfrm>
          <a:prstGeom prst="straightConnector1">
            <a:avLst/>
          </a:prstGeom>
          <a:noFill/>
          <a:ln w="12700" cap="flat" cmpd="sng">
            <a:solidFill>
              <a:srgbClr val="444444">
                <a:alpha val="29800"/>
              </a:srgbClr>
            </a:solidFill>
            <a:prstDash val="solid"/>
            <a:miter lim="8000"/>
            <a:headEnd type="none" w="sm" len="sm"/>
            <a:tailEnd type="none" w="sm" len="sm"/>
          </a:ln>
        </p:spPr>
      </p:cxnSp>
      <p:sp>
        <p:nvSpPr>
          <p:cNvPr id="59" name="Google Shape;59;p14"/>
          <p:cNvSpPr txBox="1">
            <a:spLocks noGrp="1"/>
          </p:cNvSpPr>
          <p:nvPr>
            <p:ph type="body" idx="1"/>
          </p:nvPr>
        </p:nvSpPr>
        <p:spPr>
          <a:xfrm>
            <a:off x="357188" y="519113"/>
            <a:ext cx="8429700" cy="4105500"/>
          </a:xfrm>
          <a:prstGeom prst="rect">
            <a:avLst/>
          </a:prstGeom>
          <a:noFill/>
          <a:ln>
            <a:noFill/>
          </a:ln>
        </p:spPr>
        <p:txBody>
          <a:bodyPr spcFirstLastPara="1" wrap="square" lIns="34750" tIns="34750" rIns="34750" bIns="34750" anchor="ctr" anchorCtr="0">
            <a:noAutofit/>
          </a:bodyPr>
          <a:lstStyle>
            <a:lvl1pPr marL="457200" marR="0" lvl="0"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1pPr>
            <a:lvl2pPr marL="914400" marR="0" lvl="1"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2pPr>
            <a:lvl3pPr marL="1371600" marR="0" lvl="2"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3pPr>
            <a:lvl4pPr marL="1828800" marR="0" lvl="3"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4pPr>
            <a:lvl5pPr marL="2286000" marR="0" lvl="4"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5pPr>
            <a:lvl6pPr marL="2743200" marR="0" lvl="5"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6pPr>
            <a:lvl7pPr marL="3200400" marR="0" lvl="6"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7pPr>
            <a:lvl8pPr marL="3657600" marR="0" lvl="7"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8pPr>
            <a:lvl9pPr marL="4114800" marR="0" lvl="8" indent="-260350" algn="l" rtl="0">
              <a:lnSpc>
                <a:spcPct val="100000"/>
              </a:lnSpc>
              <a:spcBef>
                <a:spcPts val="2300"/>
              </a:spcBef>
              <a:spcAft>
                <a:spcPts val="0"/>
              </a:spcAft>
              <a:buClr>
                <a:srgbClr val="606060"/>
              </a:buClr>
              <a:buSzPts val="500"/>
              <a:buFont typeface="Gill Sans"/>
              <a:buChar char="•"/>
              <a:defRPr sz="1700" b="0" i="0" u="none" strike="noStrike" cap="none">
                <a:solidFill>
                  <a:srgbClr val="606060"/>
                </a:solidFill>
                <a:latin typeface="Gill Sans"/>
                <a:ea typeface="Gill Sans"/>
                <a:cs typeface="Gill Sans"/>
                <a:sym typeface="Gill Sans"/>
              </a:defRPr>
            </a:lvl9pPr>
          </a:lstStyle>
          <a:p>
            <a:endParaRPr/>
          </a:p>
        </p:txBody>
      </p:sp>
      <p:pic>
        <p:nvPicPr>
          <p:cNvPr id="60" name="Google Shape;60;p14" descr="pasted-image.png"/>
          <p:cNvPicPr preferRelativeResize="0"/>
          <p:nvPr/>
        </p:nvPicPr>
        <p:blipFill rotWithShape="1">
          <a:blip r:embed="rId16">
            <a:alphaModFix/>
          </a:blip>
          <a:srcRect/>
          <a:stretch/>
        </p:blipFill>
        <p:spPr>
          <a:xfrm>
            <a:off x="7516533" y="4915852"/>
            <a:ext cx="1281000" cy="210900"/>
          </a:xfrm>
          <a:prstGeom prst="rect">
            <a:avLst/>
          </a:prstGeom>
          <a:noFill/>
          <a:ln>
            <a:noFill/>
          </a:ln>
        </p:spPr>
      </p:pic>
      <p:sp>
        <p:nvSpPr>
          <p:cNvPr id="61" name="Google Shape;61;p14"/>
          <p:cNvSpPr txBox="1">
            <a:spLocks noGrp="1"/>
          </p:cNvSpPr>
          <p:nvPr>
            <p:ph type="title"/>
          </p:nvPr>
        </p:nvSpPr>
        <p:spPr>
          <a:xfrm>
            <a:off x="357188" y="314325"/>
            <a:ext cx="8429700" cy="1005000"/>
          </a:xfrm>
          <a:prstGeom prst="rect">
            <a:avLst/>
          </a:prstGeom>
          <a:noFill/>
          <a:ln>
            <a:noFill/>
          </a:ln>
        </p:spPr>
        <p:txBody>
          <a:bodyPr spcFirstLastPara="1" wrap="square" lIns="34750" tIns="34750" rIns="34750" bIns="34750" anchor="ctr" anchorCtr="0">
            <a:noAutofit/>
          </a:bodyPr>
          <a:lstStyle>
            <a:lvl1pPr marL="0" marR="0" lvl="0" indent="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1pPr>
            <a:lvl2pPr marL="0" marR="0" lvl="1" indent="88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2pPr>
            <a:lvl3pPr marL="0" marR="0" lvl="2" indent="177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3pPr>
            <a:lvl4pPr marL="0" marR="0" lvl="3" indent="266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4pPr>
            <a:lvl5pPr marL="0" marR="0" lvl="4" indent="3429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5pPr>
            <a:lvl6pPr marL="0" marR="0" lvl="5" indent="4318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6pPr>
            <a:lvl7pPr marL="0" marR="0" lvl="6" indent="5207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7pPr>
            <a:lvl8pPr marL="0" marR="0" lvl="7" indent="6096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8pPr>
            <a:lvl9pPr marL="0" marR="0" lvl="8" indent="698500" algn="l" rtl="0">
              <a:lnSpc>
                <a:spcPct val="90000"/>
              </a:lnSpc>
              <a:spcBef>
                <a:spcPts val="0"/>
              </a:spcBef>
              <a:spcAft>
                <a:spcPts val="0"/>
              </a:spcAft>
              <a:buClr>
                <a:srgbClr val="606060"/>
              </a:buClr>
              <a:buSzPts val="500"/>
              <a:buFont typeface="Gill Sans"/>
              <a:buNone/>
              <a:defRPr sz="3400" b="0" i="0" u="none" strike="noStrike" cap="none">
                <a:solidFill>
                  <a:srgbClr val="606060"/>
                </a:solidFill>
                <a:latin typeface="Gill Sans"/>
                <a:ea typeface="Gill Sans"/>
                <a:cs typeface="Gill Sans"/>
                <a:sym typeface="Gill Sans"/>
              </a:defRPr>
            </a:lvl9pPr>
          </a:lstStyle>
          <a:p>
            <a:endParaRPr/>
          </a:p>
        </p:txBody>
      </p:sp>
      <p:sp>
        <p:nvSpPr>
          <p:cNvPr id="62" name="Google Shape;62;p14"/>
          <p:cNvSpPr txBox="1">
            <a:spLocks noGrp="1"/>
          </p:cNvSpPr>
          <p:nvPr>
            <p:ph type="sldNum" idx="12"/>
          </p:nvPr>
        </p:nvSpPr>
        <p:spPr>
          <a:xfrm>
            <a:off x="8596312" y="4619625"/>
            <a:ext cx="157200" cy="171600"/>
          </a:xfrm>
          <a:prstGeom prst="rect">
            <a:avLst/>
          </a:prstGeom>
          <a:noFill/>
          <a:ln>
            <a:noFill/>
          </a:ln>
        </p:spPr>
        <p:txBody>
          <a:bodyPr spcFirstLastPara="1" wrap="square" lIns="19300" tIns="19300" rIns="19300" bIns="19300" anchor="t" anchorCtr="0">
            <a:noAutofit/>
          </a:bodyPr>
          <a:lstStyle>
            <a:lvl1pPr marL="0" marR="0" lvl="0"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1pPr>
            <a:lvl2pPr marL="0" marR="0" lvl="1"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2pPr>
            <a:lvl3pPr marL="0" marR="0" lvl="2"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3pPr>
            <a:lvl4pPr marL="0" marR="0" lvl="3"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4pPr>
            <a:lvl5pPr marL="0" marR="0" lvl="4"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5pPr>
            <a:lvl6pPr marL="0" marR="0" lvl="5"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6pPr>
            <a:lvl7pPr marL="0" marR="0" lvl="6"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7pPr>
            <a:lvl8pPr marL="0" marR="0" lvl="7"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8pPr>
            <a:lvl9pPr marL="0" marR="0" lvl="8" indent="0" algn="ctr" rtl="0">
              <a:lnSpc>
                <a:spcPct val="100000"/>
              </a:lnSpc>
              <a:spcBef>
                <a:spcPts val="0"/>
              </a:spcBef>
              <a:spcAft>
                <a:spcPts val="0"/>
              </a:spcAft>
              <a:buClr>
                <a:srgbClr val="606060"/>
              </a:buClr>
              <a:buFont typeface="Gill Sans"/>
              <a:buNone/>
              <a:defRPr sz="900" b="0" i="0" u="none" strike="noStrike" cap="none">
                <a:solidFill>
                  <a:srgbClr val="606060"/>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1.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4.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5.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2.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3.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1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4.xml"/><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5.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35.png"/></Relationships>
</file>

<file path=ppt/slides/_rels/slide1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6.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35.png"/></Relationships>
</file>

<file path=ppt/slides/_rels/slide1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5.png"/><Relationship Id="rId7"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5.png"/><Relationship Id="rId2" Type="http://schemas.openxmlformats.org/officeDocument/2006/relationships/notesSlide" Target="../notesSlides/notesSlide139.xml"/><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5.png"/><Relationship Id="rId2" Type="http://schemas.openxmlformats.org/officeDocument/2006/relationships/notesSlide" Target="../notesSlides/notesSlide140.xml"/><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4.xml"/><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5.xml"/><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53.xml"/><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0.xm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6.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1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hyperlink" Target="https://discuss.cloudxlab.com/c/course-discussions/machine-learning" TargetMode="External"/><Relationship Id="rId2" Type="http://schemas.openxmlformats.org/officeDocument/2006/relationships/notesSlide" Target="../notesSlides/notesSlide176.xml"/><Relationship Id="rId1" Type="http://schemas.openxmlformats.org/officeDocument/2006/relationships/slideLayout" Target="../slideLayouts/slideLayout11.xml"/><Relationship Id="rId4" Type="http://schemas.openxmlformats.org/officeDocument/2006/relationships/hyperlink" Target="mailto:reachus@cloudxlab.com"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7.xml"/><Relationship Id="rId1" Type="http://schemas.openxmlformats.org/officeDocument/2006/relationships/slideLayout" Target="../slideLayouts/slideLayout11.xml"/><Relationship Id="rId4" Type="http://schemas.openxmlformats.org/officeDocument/2006/relationships/image" Target="../media/image82.png"/></Relationships>
</file>

<file path=ppt/slides/_rels/slide1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8.xml"/><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2.xml"/><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3.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4.xml"/><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5.xml"/><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6.xml"/><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8.xml"/><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9.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0.xml"/><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5.png"/><Relationship Id="rId7" Type="http://schemas.openxmlformats.org/officeDocument/2006/relationships/image" Target="../media/image65.png"/><Relationship Id="rId2" Type="http://schemas.openxmlformats.org/officeDocument/2006/relationships/notesSlide" Target="../notesSlides/notesSlide191.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19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5.png"/><Relationship Id="rId7" Type="http://schemas.openxmlformats.org/officeDocument/2006/relationships/image" Target="../media/image65.png"/><Relationship Id="rId2" Type="http://schemas.openxmlformats.org/officeDocument/2006/relationships/notesSlide" Target="../notesSlides/notesSlide192.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2.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4.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pic>
        <p:nvPicPr>
          <p:cNvPr id="151" name="Google Shape;151;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2" name="Google Shape;152;p28"/>
          <p:cNvSpPr txBox="1">
            <a:spLocks noGrp="1"/>
          </p:cNvSpPr>
          <p:nvPr>
            <p:ph type="title" idx="4294967295"/>
          </p:nvPr>
        </p:nvSpPr>
        <p:spPr>
          <a:xfrm>
            <a:off x="0" y="986040"/>
            <a:ext cx="9144000" cy="687300"/>
          </a:xfrm>
          <a:prstGeom prst="rect">
            <a:avLst/>
          </a:prstGeom>
          <a:noFill/>
          <a:ln>
            <a:noFill/>
          </a:ln>
        </p:spPr>
        <p:txBody>
          <a:bodyPr spcFirstLastPara="1" wrap="square" lIns="19300" tIns="19300" rIns="19300" bIns="19300" anchor="ctr" anchorCtr="0">
            <a:noAutofit/>
          </a:bodyPr>
          <a:lstStyle/>
          <a:p>
            <a:pPr marL="0" marR="0" lvl="0" indent="0" algn="ctr" rtl="0">
              <a:lnSpc>
                <a:spcPct val="90000"/>
              </a:lnSpc>
              <a:spcBef>
                <a:spcPts val="0"/>
              </a:spcBef>
              <a:spcAft>
                <a:spcPts val="0"/>
              </a:spcAft>
              <a:buNone/>
            </a:pPr>
            <a:r>
              <a:rPr lang="en" sz="2600" b="1">
                <a:solidFill>
                  <a:srgbClr val="666666"/>
                </a:solidFill>
                <a:latin typeface="Quattrocento Sans"/>
                <a:ea typeface="Quattrocento Sans"/>
                <a:cs typeface="Quattrocento Sans"/>
                <a:sym typeface="Quattrocento Sans"/>
              </a:rPr>
              <a:t>Classification</a:t>
            </a:r>
            <a:endParaRPr sz="2600" b="1">
              <a:solidFill>
                <a:srgbClr val="666666"/>
              </a:solidFill>
              <a:latin typeface="Quattrocento Sans"/>
              <a:ea typeface="Quattrocento Sans"/>
              <a:cs typeface="Quattrocento Sans"/>
              <a:sym typeface="Quattrocento Sans"/>
            </a:endParaRPr>
          </a:p>
        </p:txBody>
      </p:sp>
      <p:pic>
        <p:nvPicPr>
          <p:cNvPr id="153" name="Google Shape;153;p28"/>
          <p:cNvPicPr preferRelativeResize="0"/>
          <p:nvPr/>
        </p:nvPicPr>
        <p:blipFill>
          <a:blip r:embed="rId4">
            <a:alphaModFix/>
          </a:blip>
          <a:stretch>
            <a:fillRect/>
          </a:stretch>
        </p:blipFill>
        <p:spPr>
          <a:xfrm>
            <a:off x="124751" y="95422"/>
            <a:ext cx="737287" cy="737287"/>
          </a:xfrm>
          <a:prstGeom prst="rect">
            <a:avLst/>
          </a:prstGeom>
          <a:noFill/>
          <a:ln>
            <a:noFill/>
          </a:ln>
        </p:spPr>
      </p:pic>
      <p:pic>
        <p:nvPicPr>
          <p:cNvPr id="154" name="Google Shape;154;p28"/>
          <p:cNvPicPr preferRelativeResize="0"/>
          <p:nvPr/>
        </p:nvPicPr>
        <p:blipFill>
          <a:blip r:embed="rId5">
            <a:alphaModFix/>
          </a:blip>
          <a:stretch>
            <a:fillRect/>
          </a:stretch>
        </p:blipFill>
        <p:spPr>
          <a:xfrm>
            <a:off x="6069339" y="190980"/>
            <a:ext cx="2255850" cy="377156"/>
          </a:xfrm>
          <a:prstGeom prst="rect">
            <a:avLst/>
          </a:prstGeom>
          <a:noFill/>
          <a:ln>
            <a:noFill/>
          </a:ln>
          <a:effectLst>
            <a:outerShdw blurRad="57150" dist="19050" dir="5400000" algn="bl" rotWithShape="0">
              <a:srgbClr val="000000">
                <a:alpha val="50000"/>
              </a:srgbClr>
            </a:outerShdw>
          </a:effectLst>
        </p:spPr>
      </p:pic>
      <p:sp>
        <p:nvSpPr>
          <p:cNvPr id="155" name="Google Shape;155;p28"/>
          <p:cNvSpPr txBox="1"/>
          <p:nvPr/>
        </p:nvSpPr>
        <p:spPr>
          <a:xfrm>
            <a:off x="911850" y="1586565"/>
            <a:ext cx="7320300" cy="771900"/>
          </a:xfrm>
          <a:prstGeom prst="rect">
            <a:avLst/>
          </a:prstGeom>
          <a:noFill/>
          <a:ln>
            <a:noFill/>
          </a:ln>
        </p:spPr>
        <p:txBody>
          <a:bodyPr spcFirstLastPara="1" wrap="square" lIns="89400" tIns="89400" rIns="89400" bIns="89400" anchor="t" anchorCtr="0">
            <a:noAutofit/>
          </a:bodyPr>
          <a:lstStyle/>
          <a:p>
            <a:pPr marL="0" lvl="0" indent="0" algn="ctr" rtl="0">
              <a:lnSpc>
                <a:spcPct val="90000"/>
              </a:lnSpc>
              <a:spcBef>
                <a:spcPts val="0"/>
              </a:spcBef>
              <a:spcAft>
                <a:spcPts val="0"/>
              </a:spcAft>
              <a:buNone/>
            </a:pPr>
            <a:r>
              <a:rPr lang="en" sz="1500" b="1">
                <a:solidFill>
                  <a:srgbClr val="666666"/>
                </a:solidFill>
                <a:latin typeface="Quattrocento Sans"/>
                <a:ea typeface="Quattrocento Sans"/>
                <a:cs typeface="Quattrocento Sans"/>
                <a:sym typeface="Quattrocento Sans"/>
              </a:rPr>
              <a:t>PG Certificate Course in Data Science, AI/ML and Data Engineering </a:t>
            </a:r>
            <a:endParaRPr sz="1500" b="1">
              <a:solidFill>
                <a:srgbClr val="666666"/>
              </a:solidFill>
              <a:latin typeface="Quattrocento Sans"/>
              <a:ea typeface="Quattrocento Sans"/>
              <a:cs typeface="Quattrocento Sans"/>
              <a:sym typeface="Quattrocento Sans"/>
            </a:endParaRPr>
          </a:p>
          <a:p>
            <a:pPr marL="0" lvl="0" indent="0" algn="ctr" rtl="0">
              <a:lnSpc>
                <a:spcPct val="90000"/>
              </a:lnSpc>
              <a:spcBef>
                <a:spcPts val="0"/>
              </a:spcBef>
              <a:spcAft>
                <a:spcPts val="0"/>
              </a:spcAft>
              <a:buNone/>
            </a:pPr>
            <a:r>
              <a:rPr lang="en" sz="1500" b="1">
                <a:solidFill>
                  <a:srgbClr val="666666"/>
                </a:solidFill>
                <a:latin typeface="Quattrocento Sans"/>
                <a:ea typeface="Quattrocento Sans"/>
                <a:cs typeface="Quattrocento Sans"/>
                <a:sym typeface="Quattrocento Sans"/>
              </a:rPr>
              <a:t>by IIT Roorkee</a:t>
            </a:r>
            <a:endParaRPr sz="15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8"/>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271" name="Google Shape;271;p38"/>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272" name="Google Shape;272;p38"/>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273" name="Google Shape;273;p38"/>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274" name="Google Shape;274;p38"/>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275" name="Google Shape;275;p38"/>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76" name="Google Shape;276;p38"/>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277" name="Google Shape;277;p38"/>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78" name="Google Shape;278;p38"/>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279" name="Google Shape;279;p38"/>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pic>
        <p:nvPicPr>
          <p:cNvPr id="280" name="Google Shape;280;p38"/>
          <p:cNvPicPr preferRelativeResize="0"/>
          <p:nvPr/>
        </p:nvPicPr>
        <p:blipFill>
          <a:blip r:embed="rId8">
            <a:alphaModFix/>
          </a:blip>
          <a:stretch>
            <a:fillRect/>
          </a:stretch>
        </p:blipFill>
        <p:spPr>
          <a:xfrm>
            <a:off x="3993147" y="2279861"/>
            <a:ext cx="935100" cy="935118"/>
          </a:xfrm>
          <a:prstGeom prst="rect">
            <a:avLst/>
          </a:prstGeom>
          <a:noFill/>
          <a:ln>
            <a:noFill/>
          </a:ln>
        </p:spPr>
      </p:pic>
      <p:sp>
        <p:nvSpPr>
          <p:cNvPr id="281" name="Google Shape;281;p38"/>
          <p:cNvSpPr/>
          <p:nvPr/>
        </p:nvSpPr>
        <p:spPr>
          <a:xfrm>
            <a:off x="4336650" y="1513888"/>
            <a:ext cx="248100" cy="5733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txBox="1"/>
          <p:nvPr/>
        </p:nvSpPr>
        <p:spPr>
          <a:xfrm>
            <a:off x="4983884" y="2585563"/>
            <a:ext cx="1633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Algorithm</a:t>
            </a:r>
            <a:endParaRPr sz="2400">
              <a:solidFill>
                <a:srgbClr val="666666"/>
              </a:solidFill>
              <a:latin typeface="Quattrocento Sans"/>
              <a:ea typeface="Quattrocento Sans"/>
              <a:cs typeface="Quattrocento Sans"/>
              <a:sym typeface="Quattrocento Sans"/>
            </a:endParaRPr>
          </a:p>
        </p:txBody>
      </p:sp>
      <p:sp>
        <p:nvSpPr>
          <p:cNvPr id="283" name="Google Shape;283;p38"/>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
        <p:nvSpPr>
          <p:cNvPr id="284" name="Google Shape;284;p38"/>
          <p:cNvSpPr txBox="1"/>
          <p:nvPr/>
        </p:nvSpPr>
        <p:spPr>
          <a:xfrm>
            <a:off x="258650" y="2822075"/>
            <a:ext cx="22083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666666"/>
                </a:solidFill>
                <a:latin typeface="Quattrocento Sans"/>
                <a:ea typeface="Quattrocento Sans"/>
                <a:cs typeface="Quattrocento Sans"/>
                <a:sym typeface="Quattrocento Sans"/>
              </a:rPr>
              <a:t>Training Phase</a:t>
            </a:r>
            <a:endParaRPr sz="24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12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graphicFrame>
        <p:nvGraphicFramePr>
          <p:cNvPr id="1528" name="Google Shape;1528;p126"/>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1529" name="Google Shape;1529;p126"/>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530" name="Google Shape;1530;p126"/>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26"/>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532" name="Google Shape;1532;p126"/>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26"/>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34" name="Google Shape;1534;p126"/>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535" name="Google Shape;1535;p126"/>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36" name="Google Shape;1536;p126"/>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537" name="Google Shape;1537;p126"/>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38" name="Google Shape;1538;p126"/>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539" name="Google Shape;1539;p126"/>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40" name="Google Shape;1540;p126"/>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541" name="Google Shape;1541;p126"/>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Recall?</a:t>
            </a:r>
            <a:endParaRPr sz="2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graphicFrame>
        <p:nvGraphicFramePr>
          <p:cNvPr id="1546" name="Google Shape;1546;p127"/>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47" name="Google Shape;1547;p127"/>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548" name="Google Shape;1548;p127"/>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27"/>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550" name="Google Shape;1550;p127"/>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27"/>
          <p:cNvSpPr txBox="1"/>
          <p:nvPr/>
        </p:nvSpPr>
        <p:spPr>
          <a:xfrm>
            <a:off x="6789825" y="2788850"/>
            <a:ext cx="19446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Total Patients Having Cancer  = 105</a:t>
            </a:r>
            <a:endParaRPr>
              <a:solidFill>
                <a:srgbClr val="666666"/>
              </a:solidFill>
              <a:latin typeface="Quattrocento Sans"/>
              <a:ea typeface="Quattrocento Sans"/>
              <a:cs typeface="Quattrocento Sans"/>
              <a:sym typeface="Quattrocento Sans"/>
            </a:endParaRPr>
          </a:p>
        </p:txBody>
      </p:sp>
      <p:sp>
        <p:nvSpPr>
          <p:cNvPr id="1552" name="Google Shape;1552;p12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553" name="Google Shape;1553;p127"/>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54" name="Google Shape;1554;p127"/>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555" name="Google Shape;1555;p127"/>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56" name="Google Shape;1556;p127"/>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557" name="Google Shape;1557;p127"/>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58" name="Google Shape;1558;p127"/>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559" name="Google Shape;1559;p127"/>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60" name="Google Shape;1560;p127"/>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561" name="Google Shape;1561;p127"/>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Recall?</a:t>
            </a:r>
            <a:endParaRPr sz="2800">
              <a:solidFill>
                <a:schemeClr val="dk2"/>
              </a:solidFill>
              <a:latin typeface="Quattrocento Sans"/>
              <a:ea typeface="Quattrocento Sans"/>
              <a:cs typeface="Quattrocento Sans"/>
              <a:sym typeface="Quattrocento Sans"/>
            </a:endParaRPr>
          </a:p>
        </p:txBody>
      </p:sp>
      <p:pic>
        <p:nvPicPr>
          <p:cNvPr id="1562" name="Google Shape;1562;p127"/>
          <p:cNvPicPr preferRelativeResize="0"/>
          <p:nvPr/>
        </p:nvPicPr>
        <p:blipFill rotWithShape="1">
          <a:blip r:embed="rId3">
            <a:alphaModFix/>
          </a:blip>
          <a:srcRect l="10526" r="16978"/>
          <a:stretch/>
        </p:blipFill>
        <p:spPr>
          <a:xfrm>
            <a:off x="610875" y="919850"/>
            <a:ext cx="1963615" cy="957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graphicFrame>
        <p:nvGraphicFramePr>
          <p:cNvPr id="1567" name="Google Shape;1567;p128"/>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28575" cap="flat" cmpd="sng">
                      <a:solidFill>
                        <a:srgbClr val="38761D"/>
                      </a:solidFill>
                      <a:prstDash val="dash"/>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68" name="Google Shape;1568;p128"/>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569" name="Google Shape;1569;p128"/>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28"/>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571" name="Google Shape;1571;p128"/>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28"/>
          <p:cNvSpPr txBox="1"/>
          <p:nvPr/>
        </p:nvSpPr>
        <p:spPr>
          <a:xfrm>
            <a:off x="6789825" y="2788850"/>
            <a:ext cx="19446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Model’s Predictions as Having Cancer = 100</a:t>
            </a:r>
            <a:endParaRPr>
              <a:solidFill>
                <a:srgbClr val="666666"/>
              </a:solidFill>
              <a:latin typeface="Quattrocento Sans"/>
              <a:ea typeface="Quattrocento Sans"/>
              <a:cs typeface="Quattrocento Sans"/>
              <a:sym typeface="Quattrocento Sans"/>
            </a:endParaRPr>
          </a:p>
        </p:txBody>
      </p:sp>
      <p:sp>
        <p:nvSpPr>
          <p:cNvPr id="1573" name="Google Shape;1573;p12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574" name="Google Shape;1574;p128"/>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75" name="Google Shape;1575;p128"/>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576" name="Google Shape;1576;p128"/>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77" name="Google Shape;1577;p128"/>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578" name="Google Shape;1578;p128"/>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79" name="Google Shape;1579;p128"/>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580" name="Google Shape;1580;p128"/>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81" name="Google Shape;1581;p128"/>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582" name="Google Shape;1582;p128"/>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Recall?</a:t>
            </a:r>
            <a:endParaRPr sz="2800">
              <a:solidFill>
                <a:schemeClr val="dk2"/>
              </a:solidFill>
              <a:latin typeface="Quattrocento Sans"/>
              <a:ea typeface="Quattrocento Sans"/>
              <a:cs typeface="Quattrocento Sans"/>
              <a:sym typeface="Quattrocento Sans"/>
            </a:endParaRPr>
          </a:p>
        </p:txBody>
      </p:sp>
      <p:pic>
        <p:nvPicPr>
          <p:cNvPr id="1583" name="Google Shape;1583;p128"/>
          <p:cNvPicPr preferRelativeResize="0"/>
          <p:nvPr/>
        </p:nvPicPr>
        <p:blipFill rotWithShape="1">
          <a:blip r:embed="rId3">
            <a:alphaModFix/>
          </a:blip>
          <a:srcRect l="10526" r="16978"/>
          <a:stretch/>
        </p:blipFill>
        <p:spPr>
          <a:xfrm>
            <a:off x="610875" y="919850"/>
            <a:ext cx="1963615" cy="9579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graphicFrame>
        <p:nvGraphicFramePr>
          <p:cNvPr id="1588" name="Google Shape;1588;p129"/>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89" name="Google Shape;1589;p129"/>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590" name="Google Shape;1590;p129"/>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9"/>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592" name="Google Shape;1592;p129"/>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93" name="Google Shape;1593;p129"/>
          <p:cNvCxnSpPr/>
          <p:nvPr/>
        </p:nvCxnSpPr>
        <p:spPr>
          <a:xfrm flipH="1">
            <a:off x="3942825" y="3409250"/>
            <a:ext cx="2847000" cy="39300"/>
          </a:xfrm>
          <a:prstGeom prst="straightConnector1">
            <a:avLst/>
          </a:prstGeom>
          <a:noFill/>
          <a:ln w="28575" cap="flat" cmpd="sng">
            <a:solidFill>
              <a:schemeClr val="dk2"/>
            </a:solidFill>
            <a:prstDash val="solid"/>
            <a:round/>
            <a:headEnd type="none" w="med" len="med"/>
            <a:tailEnd type="triangle" w="med" len="med"/>
          </a:ln>
        </p:spPr>
      </p:cxnSp>
      <p:sp>
        <p:nvSpPr>
          <p:cNvPr id="1594" name="Google Shape;1594;p129"/>
          <p:cNvSpPr txBox="1"/>
          <p:nvPr/>
        </p:nvSpPr>
        <p:spPr>
          <a:xfrm>
            <a:off x="3936800" y="3628250"/>
            <a:ext cx="28470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Quattrocento Sans"/>
                <a:ea typeface="Quattrocento Sans"/>
                <a:cs typeface="Quattrocento Sans"/>
                <a:sym typeface="Quattrocento Sans"/>
              </a:rPr>
              <a:t>Recall - 100 out of 105 = 0.95</a:t>
            </a:r>
            <a:endParaRPr sz="2100" b="1">
              <a:solidFill>
                <a:srgbClr val="666666"/>
              </a:solidFill>
              <a:latin typeface="Quattrocento Sans"/>
              <a:ea typeface="Quattrocento Sans"/>
              <a:cs typeface="Quattrocento Sans"/>
              <a:sym typeface="Quattrocento Sans"/>
            </a:endParaRPr>
          </a:p>
        </p:txBody>
      </p:sp>
      <p:sp>
        <p:nvSpPr>
          <p:cNvPr id="1595" name="Google Shape;1595;p12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596" name="Google Shape;1596;p129"/>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97" name="Google Shape;1597;p129"/>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598" name="Google Shape;1598;p129"/>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99" name="Google Shape;1599;p129"/>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600" name="Google Shape;1600;p129"/>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601" name="Google Shape;1601;p129"/>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602" name="Google Shape;1602;p129"/>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603" name="Google Shape;1603;p129"/>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604" name="Google Shape;1604;p129"/>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Recall?</a:t>
            </a:r>
            <a:endParaRPr sz="2800">
              <a:solidFill>
                <a:schemeClr val="dk2"/>
              </a:solidFill>
              <a:latin typeface="Quattrocento Sans"/>
              <a:ea typeface="Quattrocento Sans"/>
              <a:cs typeface="Quattrocento Sans"/>
              <a:sym typeface="Quattrocento Sans"/>
            </a:endParaRPr>
          </a:p>
        </p:txBody>
      </p:sp>
      <p:pic>
        <p:nvPicPr>
          <p:cNvPr id="1605" name="Google Shape;1605;p129"/>
          <p:cNvPicPr preferRelativeResize="0"/>
          <p:nvPr/>
        </p:nvPicPr>
        <p:blipFill rotWithShape="1">
          <a:blip r:embed="rId3">
            <a:alphaModFix/>
          </a:blip>
          <a:srcRect l="10526" r="16978"/>
          <a:stretch/>
        </p:blipFill>
        <p:spPr>
          <a:xfrm>
            <a:off x="610875" y="919850"/>
            <a:ext cx="1963615" cy="9579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13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611" name="Google Shape;1611;p130"/>
          <p:cNvSpPr txBox="1"/>
          <p:nvPr/>
        </p:nvSpPr>
        <p:spPr>
          <a:xfrm>
            <a:off x="379275" y="1026850"/>
            <a:ext cx="8187000" cy="27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Get the predicted values</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from sklearn.model_selection import cross_val_predict</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y_train_pred = cross_val_predict(sgd_clf, X_train, y_train_5, cv=3)</a:t>
            </a:r>
            <a:endParaRPr sz="1600">
              <a:solidFill>
                <a:schemeClr val="dk2"/>
              </a:solidFill>
              <a:latin typeface="Consolas"/>
              <a:ea typeface="Consolas"/>
              <a:cs typeface="Consolas"/>
              <a:sym typeface="Consolas"/>
            </a:endParaRPr>
          </a:p>
          <a:p>
            <a:pPr marL="0" lvl="0" indent="0" algn="l" rtl="0">
              <a:spcBef>
                <a:spcPts val="0"/>
              </a:spcBef>
              <a:spcAft>
                <a:spcPts val="0"/>
              </a:spcAft>
              <a:buNone/>
            </a:pPr>
            <a:endParaRPr sz="1600">
              <a:solidFill>
                <a:schemeClr val="dk2"/>
              </a:solidFill>
              <a:latin typeface="Consolas"/>
              <a:ea typeface="Consolas"/>
              <a:cs typeface="Consolas"/>
              <a:sym typeface="Consolas"/>
            </a:endParaRPr>
          </a:p>
          <a:p>
            <a:pPr marL="0" lvl="0" indent="0" algn="l" rtl="0">
              <a:spcBef>
                <a:spcPts val="0"/>
              </a:spcBef>
              <a:spcAft>
                <a:spcPts val="0"/>
              </a:spcAft>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Confusion matrix of 5-detector</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from sklearn.metrics import confusion_matrix</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confusion_matrix(y_train_5, y_train_pred)</a:t>
            </a:r>
            <a:endParaRPr sz="1600">
              <a:latin typeface="Consolas"/>
              <a:ea typeface="Consolas"/>
              <a:cs typeface="Consolas"/>
              <a:sym typeface="Consolas"/>
            </a:endParaRPr>
          </a:p>
        </p:txBody>
      </p:sp>
      <p:pic>
        <p:nvPicPr>
          <p:cNvPr id="1612" name="Google Shape;1612;p130"/>
          <p:cNvPicPr preferRelativeResize="0"/>
          <p:nvPr/>
        </p:nvPicPr>
        <p:blipFill>
          <a:blip r:embed="rId3">
            <a:alphaModFix/>
          </a:blip>
          <a:stretch>
            <a:fillRect/>
          </a:stretch>
        </p:blipFill>
        <p:spPr>
          <a:xfrm>
            <a:off x="5953125" y="3041089"/>
            <a:ext cx="3190875" cy="657225"/>
          </a:xfrm>
          <a:prstGeom prst="rect">
            <a:avLst/>
          </a:prstGeom>
          <a:noFill/>
          <a:ln>
            <a:noFill/>
          </a:ln>
        </p:spPr>
      </p:pic>
      <p:sp>
        <p:nvSpPr>
          <p:cNvPr id="1613" name="Google Shape;1613;p130"/>
          <p:cNvSpPr txBox="1"/>
          <p:nvPr/>
        </p:nvSpPr>
        <p:spPr>
          <a:xfrm>
            <a:off x="1736550" y="3977900"/>
            <a:ext cx="56709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Confusion Matrix of 5-detector</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13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619" name="Google Shape;1619;p131"/>
          <p:cNvSpPr txBox="1"/>
          <p:nvPr/>
        </p:nvSpPr>
        <p:spPr>
          <a:xfrm>
            <a:off x="379275" y="1026850"/>
            <a:ext cx="8187000" cy="24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Get Precision Score of 5-detector</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from sklearn.metrics import precision_score, recall_score</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precision_score(y_train_5, y_train_pred)</a:t>
            </a:r>
            <a:endParaRPr sz="1600">
              <a:solidFill>
                <a:schemeClr val="dk2"/>
              </a:solidFill>
              <a:latin typeface="Consolas"/>
              <a:ea typeface="Consolas"/>
              <a:cs typeface="Consolas"/>
              <a:sym typeface="Consolas"/>
            </a:endParaRPr>
          </a:p>
          <a:p>
            <a:pPr marL="0" lvl="0" indent="0" algn="l" rtl="0">
              <a:spcBef>
                <a:spcPts val="0"/>
              </a:spcBef>
              <a:spcAft>
                <a:spcPts val="0"/>
              </a:spcAft>
              <a:buNone/>
            </a:pPr>
            <a:endParaRPr sz="1600">
              <a:solidFill>
                <a:schemeClr val="dk2"/>
              </a:solidFill>
              <a:latin typeface="Consolas"/>
              <a:ea typeface="Consolas"/>
              <a:cs typeface="Consolas"/>
              <a:sym typeface="Consolas"/>
            </a:endParaRPr>
          </a:p>
        </p:txBody>
      </p:sp>
      <p:sp>
        <p:nvSpPr>
          <p:cNvPr id="1620" name="Google Shape;1620;p131"/>
          <p:cNvSpPr txBox="1"/>
          <p:nvPr/>
        </p:nvSpPr>
        <p:spPr>
          <a:xfrm>
            <a:off x="1736550" y="3977900"/>
            <a:ext cx="56709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 Score of 5-detector</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13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626" name="Google Shape;1626;p132"/>
          <p:cNvSpPr txBox="1"/>
          <p:nvPr/>
        </p:nvSpPr>
        <p:spPr>
          <a:xfrm>
            <a:off x="379275" y="1026850"/>
            <a:ext cx="8187000" cy="24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 Get Recall Score of 5-detector</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chemeClr val="dk2"/>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&gt;&gt;&gt; recall_score(y_train_5, y_train_pred)</a:t>
            </a:r>
            <a:endParaRPr sz="1600">
              <a:solidFill>
                <a:schemeClr val="dk2"/>
              </a:solidFill>
              <a:latin typeface="Consolas"/>
              <a:ea typeface="Consolas"/>
              <a:cs typeface="Consolas"/>
              <a:sym typeface="Consolas"/>
            </a:endParaRPr>
          </a:p>
        </p:txBody>
      </p:sp>
      <p:sp>
        <p:nvSpPr>
          <p:cNvPr id="1627" name="Google Shape;1627;p132"/>
          <p:cNvSpPr txBox="1"/>
          <p:nvPr/>
        </p:nvSpPr>
        <p:spPr>
          <a:xfrm>
            <a:off x="1736550" y="3977900"/>
            <a:ext cx="56709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 Score of 5-detector</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3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633" name="Google Shape;1633;p133"/>
          <p:cNvSpPr txBox="1"/>
          <p:nvPr/>
        </p:nvSpPr>
        <p:spPr>
          <a:xfrm>
            <a:off x="1736550" y="3977900"/>
            <a:ext cx="56709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 / Recall Score of 5-detector</a:t>
            </a:r>
            <a:endParaRPr sz="1800" b="1">
              <a:solidFill>
                <a:srgbClr val="666666"/>
              </a:solidFill>
              <a:latin typeface="Quattrocento Sans"/>
              <a:ea typeface="Quattrocento Sans"/>
              <a:cs typeface="Quattrocento Sans"/>
              <a:sym typeface="Quattrocento Sans"/>
            </a:endParaRPr>
          </a:p>
        </p:txBody>
      </p:sp>
      <p:sp>
        <p:nvSpPr>
          <p:cNvPr id="1634" name="Google Shape;1634;p133"/>
          <p:cNvSpPr/>
          <p:nvPr/>
        </p:nvSpPr>
        <p:spPr>
          <a:xfrm>
            <a:off x="1813175"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3"/>
          <p:cNvSpPr txBox="1"/>
          <p:nvPr/>
        </p:nvSpPr>
        <p:spPr>
          <a:xfrm>
            <a:off x="1790075"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Precision = 83 %</a:t>
            </a:r>
            <a:endParaRPr sz="1800">
              <a:solidFill>
                <a:schemeClr val="dk2"/>
              </a:solidFill>
              <a:latin typeface="Quattrocento Sans"/>
              <a:ea typeface="Quattrocento Sans"/>
              <a:cs typeface="Quattrocento Sans"/>
              <a:sym typeface="Quattrocento Sans"/>
            </a:endParaRPr>
          </a:p>
        </p:txBody>
      </p:sp>
      <p:sp>
        <p:nvSpPr>
          <p:cNvPr id="1636" name="Google Shape;1636;p133"/>
          <p:cNvSpPr/>
          <p:nvPr/>
        </p:nvSpPr>
        <p:spPr>
          <a:xfrm>
            <a:off x="5397650"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3"/>
          <p:cNvSpPr txBox="1"/>
          <p:nvPr/>
        </p:nvSpPr>
        <p:spPr>
          <a:xfrm>
            <a:off x="5374550"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Recall = 65 %</a:t>
            </a:r>
            <a:endParaRPr sz="1800">
              <a:solidFill>
                <a:schemeClr val="dk2"/>
              </a:solidFill>
              <a:latin typeface="Quattrocento Sans"/>
              <a:ea typeface="Quattrocento Sans"/>
              <a:cs typeface="Quattrocento Sans"/>
              <a:sym typeface="Quattrocento Sans"/>
            </a:endParaRPr>
          </a:p>
        </p:txBody>
      </p:sp>
      <p:sp>
        <p:nvSpPr>
          <p:cNvPr id="1638" name="Google Shape;1638;p133"/>
          <p:cNvSpPr txBox="1"/>
          <p:nvPr/>
        </p:nvSpPr>
        <p:spPr>
          <a:xfrm>
            <a:off x="1813175" y="2847138"/>
            <a:ext cx="16605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Correct only 83% of time</a:t>
            </a:r>
            <a:endParaRPr sz="1800">
              <a:solidFill>
                <a:schemeClr val="dk2"/>
              </a:solidFill>
              <a:latin typeface="Quattrocento Sans"/>
              <a:ea typeface="Quattrocento Sans"/>
              <a:cs typeface="Quattrocento Sans"/>
              <a:sym typeface="Quattrocento Sans"/>
            </a:endParaRPr>
          </a:p>
        </p:txBody>
      </p:sp>
      <p:sp>
        <p:nvSpPr>
          <p:cNvPr id="1639" name="Google Shape;1639;p133"/>
          <p:cNvSpPr txBox="1"/>
          <p:nvPr/>
        </p:nvSpPr>
        <p:spPr>
          <a:xfrm>
            <a:off x="5374550" y="2847144"/>
            <a:ext cx="187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Detects only 65% of 5s</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34"/>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1645" name="Google Shape;1645;p134"/>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1646" name="Google Shape;1646;p134"/>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1647" name="Google Shape;1647;p134"/>
          <p:cNvCxnSpPr>
            <a:stCxn id="1644" idx="3"/>
            <a:endCxn id="1645"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1648" name="Google Shape;1648;p134"/>
          <p:cNvCxnSpPr>
            <a:stCxn id="1645" idx="3"/>
            <a:endCxn id="1646"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1649" name="Google Shape;1649;p134"/>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1650" name="Google Shape;1650;p134"/>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651" name="Google Shape;1651;p134"/>
          <p:cNvSpPr/>
          <p:nvPr/>
        </p:nvSpPr>
        <p:spPr>
          <a:xfrm>
            <a:off x="670175" y="3363642"/>
            <a:ext cx="953100" cy="10674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1652" name="Google Shape;1652;p134"/>
          <p:cNvSpPr/>
          <p:nvPr/>
        </p:nvSpPr>
        <p:spPr>
          <a:xfrm>
            <a:off x="1982274"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Confusion Matrix</a:t>
            </a:r>
            <a:endParaRPr sz="1200" b="1">
              <a:solidFill>
                <a:srgbClr val="666666"/>
              </a:solidFill>
              <a:latin typeface="Quattrocento Sans"/>
              <a:ea typeface="Quattrocento Sans"/>
              <a:cs typeface="Quattrocento Sans"/>
              <a:sym typeface="Quattrocento Sans"/>
            </a:endParaRPr>
          </a:p>
        </p:txBody>
      </p:sp>
      <p:sp>
        <p:nvSpPr>
          <p:cNvPr id="1653" name="Google Shape;1653;p134"/>
          <p:cNvSpPr/>
          <p:nvPr/>
        </p:nvSpPr>
        <p:spPr>
          <a:xfrm>
            <a:off x="3261167"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1654" name="Google Shape;1654;p134"/>
          <p:cNvSpPr/>
          <p:nvPr/>
        </p:nvSpPr>
        <p:spPr>
          <a:xfrm>
            <a:off x="4540059"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1655" name="Google Shape;1655;p134"/>
          <p:cNvSpPr/>
          <p:nvPr/>
        </p:nvSpPr>
        <p:spPr>
          <a:xfrm>
            <a:off x="5818958" y="3363662"/>
            <a:ext cx="953100" cy="649200"/>
          </a:xfrm>
          <a:prstGeom prst="rect">
            <a:avLst/>
          </a:prstGeom>
          <a:solidFill>
            <a:srgbClr val="93C47D"/>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1656" name="Google Shape;1656;p134"/>
          <p:cNvSpPr/>
          <p:nvPr/>
        </p:nvSpPr>
        <p:spPr>
          <a:xfrm>
            <a:off x="7104833"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1657" name="Google Shape;1657;p134"/>
          <p:cNvCxnSpPr>
            <a:stCxn id="1649" idx="2"/>
            <a:endCxn id="1655"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1658" name="Google Shape;1658;p134"/>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1659" name="Google Shape;1659;p134"/>
          <p:cNvCxnSpPr>
            <a:stCxn id="1653"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660" name="Google Shape;1660;p134"/>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661" name="Google Shape;1661;p134"/>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662" name="Google Shape;1662;p134"/>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663" name="Google Shape;1663;p134"/>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
        <p:nvSpPr>
          <p:cNvPr id="1664" name="Google Shape;1664;p13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3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
        <p:nvSpPr>
          <p:cNvPr id="1670" name="Google Shape;1670;p135"/>
          <p:cNvSpPr txBox="1"/>
          <p:nvPr/>
        </p:nvSpPr>
        <p:spPr>
          <a:xfrm>
            <a:off x="416300" y="1017600"/>
            <a:ext cx="7900200" cy="1415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Instead of computing precision and recall every time</a:t>
            </a:r>
            <a:endParaRPr sz="1800">
              <a:solidFill>
                <a:schemeClr val="dk2"/>
              </a:solidFill>
              <a:latin typeface="Quattrocento Sans"/>
              <a:ea typeface="Quattrocento Sans"/>
              <a:cs typeface="Quattrocento Sans"/>
              <a:sym typeface="Quattrocento Sans"/>
            </a:endParaRPr>
          </a:p>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We prefer a single metric which combines both precision and recall</a:t>
            </a:r>
            <a:endParaRPr sz="1800">
              <a:solidFill>
                <a:schemeClr val="dk2"/>
              </a:solidFill>
              <a:latin typeface="Quattrocento Sans"/>
              <a:ea typeface="Quattrocento Sans"/>
              <a:cs typeface="Quattrocento Sans"/>
              <a:sym typeface="Quattrocento Sans"/>
            </a:endParaRPr>
          </a:p>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This single metric is  f1 score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9"/>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290" name="Google Shape;290;p39"/>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291" name="Google Shape;291;p39"/>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292" name="Google Shape;292;p39"/>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293" name="Google Shape;293;p39"/>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294" name="Google Shape;294;p39"/>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95" name="Google Shape;295;p39"/>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296" name="Google Shape;296;p39"/>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97" name="Google Shape;297;p39"/>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298" name="Google Shape;298;p39"/>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pic>
        <p:nvPicPr>
          <p:cNvPr id="299" name="Google Shape;299;p39"/>
          <p:cNvPicPr preferRelativeResize="0"/>
          <p:nvPr/>
        </p:nvPicPr>
        <p:blipFill>
          <a:blip r:embed="rId8">
            <a:alphaModFix/>
          </a:blip>
          <a:stretch>
            <a:fillRect/>
          </a:stretch>
        </p:blipFill>
        <p:spPr>
          <a:xfrm>
            <a:off x="3993147" y="2279861"/>
            <a:ext cx="935100" cy="935118"/>
          </a:xfrm>
          <a:prstGeom prst="rect">
            <a:avLst/>
          </a:prstGeom>
          <a:noFill/>
          <a:ln>
            <a:noFill/>
          </a:ln>
        </p:spPr>
      </p:pic>
      <p:pic>
        <p:nvPicPr>
          <p:cNvPr id="300" name="Google Shape;300;p39"/>
          <p:cNvPicPr preferRelativeResize="0"/>
          <p:nvPr/>
        </p:nvPicPr>
        <p:blipFill rotWithShape="1">
          <a:blip r:embed="rId9">
            <a:alphaModFix/>
          </a:blip>
          <a:srcRect l="19628" r="19809"/>
          <a:stretch/>
        </p:blipFill>
        <p:spPr>
          <a:xfrm>
            <a:off x="3993175" y="4173572"/>
            <a:ext cx="935100" cy="811603"/>
          </a:xfrm>
          <a:prstGeom prst="rect">
            <a:avLst/>
          </a:prstGeom>
          <a:noFill/>
          <a:ln>
            <a:noFill/>
          </a:ln>
        </p:spPr>
      </p:pic>
      <p:sp>
        <p:nvSpPr>
          <p:cNvPr id="301" name="Google Shape;301;p39"/>
          <p:cNvSpPr/>
          <p:nvPr/>
        </p:nvSpPr>
        <p:spPr>
          <a:xfrm>
            <a:off x="4336650" y="1513888"/>
            <a:ext cx="248100" cy="5733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4336663" y="3407613"/>
            <a:ext cx="248100" cy="5733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txBox="1"/>
          <p:nvPr/>
        </p:nvSpPr>
        <p:spPr>
          <a:xfrm>
            <a:off x="4983884" y="2585563"/>
            <a:ext cx="1633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Algorithm</a:t>
            </a:r>
            <a:endParaRPr sz="2400">
              <a:solidFill>
                <a:srgbClr val="666666"/>
              </a:solidFill>
              <a:latin typeface="Quattrocento Sans"/>
              <a:ea typeface="Quattrocento Sans"/>
              <a:cs typeface="Quattrocento Sans"/>
              <a:sym typeface="Quattrocento Sans"/>
            </a:endParaRPr>
          </a:p>
        </p:txBody>
      </p:sp>
      <p:sp>
        <p:nvSpPr>
          <p:cNvPr id="304" name="Google Shape;304;p39"/>
          <p:cNvSpPr txBox="1"/>
          <p:nvPr/>
        </p:nvSpPr>
        <p:spPr>
          <a:xfrm>
            <a:off x="4983873" y="4417525"/>
            <a:ext cx="2065200" cy="32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666666"/>
                </a:solidFill>
                <a:latin typeface="Quattrocento Sans"/>
                <a:ea typeface="Quattrocento Sans"/>
                <a:cs typeface="Quattrocento Sans"/>
                <a:sym typeface="Quattrocento Sans"/>
              </a:rPr>
              <a:t>Model</a:t>
            </a:r>
            <a:endParaRPr sz="2400">
              <a:solidFill>
                <a:srgbClr val="666666"/>
              </a:solidFill>
              <a:latin typeface="Quattrocento Sans"/>
              <a:ea typeface="Quattrocento Sans"/>
              <a:cs typeface="Quattrocento Sans"/>
              <a:sym typeface="Quattrocento Sans"/>
            </a:endParaRPr>
          </a:p>
        </p:txBody>
      </p:sp>
      <p:sp>
        <p:nvSpPr>
          <p:cNvPr id="305" name="Google Shape;305;p39"/>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
        <p:nvSpPr>
          <p:cNvPr id="306" name="Google Shape;306;p39"/>
          <p:cNvSpPr txBox="1"/>
          <p:nvPr/>
        </p:nvSpPr>
        <p:spPr>
          <a:xfrm>
            <a:off x="258650" y="2822075"/>
            <a:ext cx="22083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666666"/>
                </a:solidFill>
                <a:latin typeface="Quattrocento Sans"/>
                <a:ea typeface="Quattrocento Sans"/>
                <a:cs typeface="Quattrocento Sans"/>
                <a:sym typeface="Quattrocento Sans"/>
              </a:rPr>
              <a:t>Training Phase</a:t>
            </a:r>
            <a:endParaRPr sz="24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3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
        <p:nvSpPr>
          <p:cNvPr id="1676" name="Google Shape;1676;p136"/>
          <p:cNvSpPr txBox="1"/>
          <p:nvPr/>
        </p:nvSpPr>
        <p:spPr>
          <a:xfrm>
            <a:off x="416300" y="1017600"/>
            <a:ext cx="7900200" cy="616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F1 score is harmonic mean of precision and recall</a:t>
            </a:r>
            <a:endParaRPr/>
          </a:p>
        </p:txBody>
      </p:sp>
      <p:pic>
        <p:nvPicPr>
          <p:cNvPr id="1677" name="Google Shape;1677;p136"/>
          <p:cNvPicPr preferRelativeResize="0"/>
          <p:nvPr/>
        </p:nvPicPr>
        <p:blipFill rotWithShape="1">
          <a:blip r:embed="rId3">
            <a:alphaModFix/>
          </a:blip>
          <a:srcRect r="67096"/>
          <a:stretch/>
        </p:blipFill>
        <p:spPr>
          <a:xfrm>
            <a:off x="3224949" y="2211838"/>
            <a:ext cx="2282901" cy="719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pic>
        <p:nvPicPr>
          <p:cNvPr id="1682" name="Google Shape;1682;p137"/>
          <p:cNvPicPr preferRelativeResize="0"/>
          <p:nvPr/>
        </p:nvPicPr>
        <p:blipFill>
          <a:blip r:embed="rId3">
            <a:alphaModFix/>
          </a:blip>
          <a:stretch>
            <a:fillRect/>
          </a:stretch>
        </p:blipFill>
        <p:spPr>
          <a:xfrm>
            <a:off x="2184075" y="1564298"/>
            <a:ext cx="4775851" cy="2292227"/>
          </a:xfrm>
          <a:prstGeom prst="rect">
            <a:avLst/>
          </a:prstGeom>
          <a:noFill/>
          <a:ln>
            <a:noFill/>
          </a:ln>
        </p:spPr>
      </p:pic>
      <p:sp>
        <p:nvSpPr>
          <p:cNvPr id="1683" name="Google Shape;1683;p137"/>
          <p:cNvSpPr txBox="1"/>
          <p:nvPr/>
        </p:nvSpPr>
        <p:spPr>
          <a:xfrm>
            <a:off x="2510946" y="1286975"/>
            <a:ext cx="1257600"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a:t>
            </a:r>
            <a:endParaRPr sz="1800">
              <a:solidFill>
                <a:srgbClr val="666666"/>
              </a:solidFill>
              <a:latin typeface="Quattrocento Sans"/>
              <a:ea typeface="Quattrocento Sans"/>
              <a:cs typeface="Quattrocento Sans"/>
              <a:sym typeface="Quattrocento Sans"/>
            </a:endParaRPr>
          </a:p>
        </p:txBody>
      </p:sp>
      <p:sp>
        <p:nvSpPr>
          <p:cNvPr id="1684" name="Google Shape;1684;p137"/>
          <p:cNvSpPr txBox="1"/>
          <p:nvPr/>
        </p:nvSpPr>
        <p:spPr>
          <a:xfrm>
            <a:off x="5341853" y="1286975"/>
            <a:ext cx="1257600" cy="35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Recall</a:t>
            </a:r>
            <a:endParaRPr sz="1800">
              <a:solidFill>
                <a:srgbClr val="666666"/>
              </a:solidFill>
              <a:latin typeface="Quattrocento Sans"/>
              <a:ea typeface="Quattrocento Sans"/>
              <a:cs typeface="Quattrocento Sans"/>
              <a:sym typeface="Quattrocento Sans"/>
            </a:endParaRPr>
          </a:p>
        </p:txBody>
      </p:sp>
      <p:sp>
        <p:nvSpPr>
          <p:cNvPr id="1685" name="Google Shape;1685;p137"/>
          <p:cNvSpPr txBox="1"/>
          <p:nvPr/>
        </p:nvSpPr>
        <p:spPr>
          <a:xfrm>
            <a:off x="2076600" y="4000275"/>
            <a:ext cx="4990800"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F1 score is high when both </a:t>
            </a:r>
            <a:r>
              <a:rPr lang="en" sz="1800" b="1">
                <a:solidFill>
                  <a:srgbClr val="666666"/>
                </a:solidFill>
                <a:latin typeface="Quattrocento Sans"/>
                <a:ea typeface="Quattrocento Sans"/>
                <a:cs typeface="Quattrocento Sans"/>
                <a:sym typeface="Quattrocento Sans"/>
              </a:rPr>
              <a:t>Precision</a:t>
            </a:r>
            <a:r>
              <a:rPr lang="en" sz="1800">
                <a:solidFill>
                  <a:srgbClr val="666666"/>
                </a:solidFill>
                <a:latin typeface="Quattrocento Sans"/>
                <a:ea typeface="Quattrocento Sans"/>
                <a:cs typeface="Quattrocento Sans"/>
                <a:sym typeface="Quattrocento Sans"/>
              </a:rPr>
              <a:t> and </a:t>
            </a:r>
            <a:r>
              <a:rPr lang="en" sz="1800" b="1">
                <a:solidFill>
                  <a:srgbClr val="666666"/>
                </a:solidFill>
                <a:latin typeface="Quattrocento Sans"/>
                <a:ea typeface="Quattrocento Sans"/>
                <a:cs typeface="Quattrocento Sans"/>
                <a:sym typeface="Quattrocento Sans"/>
              </a:rPr>
              <a:t>Recall</a:t>
            </a:r>
            <a:r>
              <a:rPr lang="en" sz="1800">
                <a:solidFill>
                  <a:srgbClr val="666666"/>
                </a:solidFill>
                <a:latin typeface="Quattrocento Sans"/>
                <a:ea typeface="Quattrocento Sans"/>
                <a:cs typeface="Quattrocento Sans"/>
                <a:sym typeface="Quattrocento Sans"/>
              </a:rPr>
              <a:t> are almost similar</a:t>
            </a:r>
            <a:endParaRPr sz="1800">
              <a:solidFill>
                <a:srgbClr val="666666"/>
              </a:solidFill>
              <a:latin typeface="Quattrocento Sans"/>
              <a:ea typeface="Quattrocento Sans"/>
              <a:cs typeface="Quattrocento Sans"/>
              <a:sym typeface="Quattrocento Sans"/>
            </a:endParaRPr>
          </a:p>
        </p:txBody>
      </p:sp>
      <p:sp>
        <p:nvSpPr>
          <p:cNvPr id="1686" name="Google Shape;1686;p137"/>
          <p:cNvSpPr txBox="1"/>
          <p:nvPr/>
        </p:nvSpPr>
        <p:spPr>
          <a:xfrm>
            <a:off x="6500260" y="2867169"/>
            <a:ext cx="10401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F1 score</a:t>
            </a:r>
            <a:endParaRPr sz="1800">
              <a:solidFill>
                <a:srgbClr val="666666"/>
              </a:solidFill>
              <a:latin typeface="Quattrocento Sans"/>
              <a:ea typeface="Quattrocento Sans"/>
              <a:cs typeface="Quattrocento Sans"/>
              <a:sym typeface="Quattrocento Sans"/>
            </a:endParaRPr>
          </a:p>
        </p:txBody>
      </p:sp>
      <p:cxnSp>
        <p:nvCxnSpPr>
          <p:cNvPr id="1687" name="Google Shape;1687;p137"/>
          <p:cNvCxnSpPr>
            <a:stCxn id="1686" idx="1"/>
          </p:cNvCxnSpPr>
          <p:nvPr/>
        </p:nvCxnSpPr>
        <p:spPr>
          <a:xfrm rot="10800000">
            <a:off x="4599460" y="2924769"/>
            <a:ext cx="1900800" cy="162300"/>
          </a:xfrm>
          <a:prstGeom prst="straightConnector1">
            <a:avLst/>
          </a:prstGeom>
          <a:noFill/>
          <a:ln w="28575" cap="flat" cmpd="sng">
            <a:solidFill>
              <a:schemeClr val="dk2"/>
            </a:solidFill>
            <a:prstDash val="solid"/>
            <a:round/>
            <a:headEnd type="none" w="med" len="med"/>
            <a:tailEnd type="triangle" w="med" len="med"/>
          </a:ln>
        </p:spPr>
      </p:cxnSp>
      <p:sp>
        <p:nvSpPr>
          <p:cNvPr id="1688" name="Google Shape;1688;p13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13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
        <p:nvSpPr>
          <p:cNvPr id="1694" name="Google Shape;1694;p138"/>
          <p:cNvSpPr txBox="1"/>
          <p:nvPr/>
        </p:nvSpPr>
        <p:spPr>
          <a:xfrm>
            <a:off x="389975" y="938050"/>
            <a:ext cx="7862700" cy="174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Consolas"/>
                <a:ea typeface="Consolas"/>
                <a:cs typeface="Consolas"/>
                <a:sym typeface="Consolas"/>
              </a:rPr>
              <a:t># Get f1 score of 5-detector</a:t>
            </a:r>
            <a:endParaRPr sz="1600">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endParaRPr sz="1600">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chemeClr val="dk2"/>
                </a:solidFill>
                <a:latin typeface="Consolas"/>
                <a:ea typeface="Consolas"/>
                <a:cs typeface="Consolas"/>
                <a:sym typeface="Consolas"/>
              </a:rPr>
              <a:t>&gt;&gt;&gt; from sklearn.metrics import f1_score</a:t>
            </a:r>
            <a:endParaRPr sz="1600">
              <a:solidFill>
                <a:schemeClr val="dk2"/>
              </a:solidFill>
              <a:latin typeface="Consolas"/>
              <a:ea typeface="Consolas"/>
              <a:cs typeface="Consolas"/>
              <a:sym typeface="Consolas"/>
            </a:endParaRPr>
          </a:p>
          <a:p>
            <a:pPr marL="0" lvl="0" indent="0" algn="l" rtl="0">
              <a:lnSpc>
                <a:spcPct val="115000"/>
              </a:lnSpc>
              <a:spcBef>
                <a:spcPts val="0"/>
              </a:spcBef>
              <a:spcAft>
                <a:spcPts val="0"/>
              </a:spcAft>
              <a:buNone/>
            </a:pPr>
            <a:r>
              <a:rPr lang="en" sz="1600">
                <a:solidFill>
                  <a:schemeClr val="dk2"/>
                </a:solidFill>
                <a:latin typeface="Consolas"/>
                <a:ea typeface="Consolas"/>
                <a:cs typeface="Consolas"/>
                <a:sym typeface="Consolas"/>
              </a:rPr>
              <a:t>&gt;&gt;&gt; f1_score(y_train_5, y_train_pred)</a:t>
            </a:r>
            <a:endParaRPr sz="1600">
              <a:solidFill>
                <a:schemeClr val="dk2"/>
              </a:solidFill>
              <a:latin typeface="Consolas"/>
              <a:ea typeface="Consolas"/>
              <a:cs typeface="Consolas"/>
              <a:sym typeface="Consolas"/>
            </a:endParaRPr>
          </a:p>
        </p:txBody>
      </p:sp>
      <p:sp>
        <p:nvSpPr>
          <p:cNvPr id="1695" name="Google Shape;1695;p138"/>
          <p:cNvSpPr txBox="1"/>
          <p:nvPr/>
        </p:nvSpPr>
        <p:spPr>
          <a:xfrm>
            <a:off x="1736550" y="3977900"/>
            <a:ext cx="5670900" cy="5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F1 Score of 5-detector</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139"/>
          <p:cNvSpPr txBox="1"/>
          <p:nvPr/>
        </p:nvSpPr>
        <p:spPr>
          <a:xfrm>
            <a:off x="2243275" y="3552763"/>
            <a:ext cx="1716900" cy="537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a:solidFill>
                  <a:srgbClr val="666666"/>
                </a:solidFill>
                <a:latin typeface="Quattrocento Sans"/>
                <a:ea typeface="Quattrocento Sans"/>
                <a:cs typeface="Quattrocento Sans"/>
                <a:sym typeface="Quattrocento Sans"/>
              </a:rPr>
              <a:t>Precision</a:t>
            </a:r>
            <a:endParaRPr sz="3000">
              <a:solidFill>
                <a:srgbClr val="666666"/>
              </a:solidFill>
              <a:latin typeface="Quattrocento Sans"/>
              <a:ea typeface="Quattrocento Sans"/>
              <a:cs typeface="Quattrocento Sans"/>
              <a:sym typeface="Quattrocento Sans"/>
            </a:endParaRPr>
          </a:p>
        </p:txBody>
      </p:sp>
      <p:cxnSp>
        <p:nvCxnSpPr>
          <p:cNvPr id="1701" name="Google Shape;1701;p139"/>
          <p:cNvCxnSpPr/>
          <p:nvPr/>
        </p:nvCxnSpPr>
        <p:spPr>
          <a:xfrm rot="10800000">
            <a:off x="4296575" y="3031588"/>
            <a:ext cx="11100" cy="1378500"/>
          </a:xfrm>
          <a:prstGeom prst="straightConnector1">
            <a:avLst/>
          </a:prstGeom>
          <a:noFill/>
          <a:ln w="38100" cap="flat" cmpd="sng">
            <a:solidFill>
              <a:srgbClr val="38761D"/>
            </a:solidFill>
            <a:prstDash val="solid"/>
            <a:round/>
            <a:headEnd type="none" w="med" len="med"/>
            <a:tailEnd type="triangle" w="med" len="med"/>
          </a:ln>
        </p:spPr>
      </p:cxnSp>
      <p:sp>
        <p:nvSpPr>
          <p:cNvPr id="1702" name="Google Shape;1702;p139"/>
          <p:cNvSpPr txBox="1"/>
          <p:nvPr/>
        </p:nvSpPr>
        <p:spPr>
          <a:xfrm>
            <a:off x="4928225" y="3552763"/>
            <a:ext cx="1716900" cy="537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a:solidFill>
                  <a:srgbClr val="666666"/>
                </a:solidFill>
                <a:latin typeface="Quattrocento Sans"/>
                <a:ea typeface="Quattrocento Sans"/>
                <a:cs typeface="Quattrocento Sans"/>
                <a:sym typeface="Quattrocento Sans"/>
              </a:rPr>
              <a:t>Recall</a:t>
            </a:r>
            <a:endParaRPr sz="3000">
              <a:solidFill>
                <a:srgbClr val="666666"/>
              </a:solidFill>
              <a:latin typeface="Quattrocento Sans"/>
              <a:ea typeface="Quattrocento Sans"/>
              <a:cs typeface="Quattrocento Sans"/>
              <a:sym typeface="Quattrocento Sans"/>
            </a:endParaRPr>
          </a:p>
        </p:txBody>
      </p:sp>
      <p:cxnSp>
        <p:nvCxnSpPr>
          <p:cNvPr id="1703" name="Google Shape;1703;p139"/>
          <p:cNvCxnSpPr/>
          <p:nvPr/>
        </p:nvCxnSpPr>
        <p:spPr>
          <a:xfrm rot="10800000">
            <a:off x="6889616" y="3046148"/>
            <a:ext cx="11100" cy="1378500"/>
          </a:xfrm>
          <a:prstGeom prst="straightConnector1">
            <a:avLst/>
          </a:prstGeom>
          <a:noFill/>
          <a:ln w="38100" cap="flat" cmpd="sng">
            <a:solidFill>
              <a:srgbClr val="38761D"/>
            </a:solidFill>
            <a:prstDash val="solid"/>
            <a:round/>
            <a:headEnd type="none" w="med" len="med"/>
            <a:tailEnd type="triangle" w="med" len="med"/>
          </a:ln>
        </p:spPr>
      </p:cxnSp>
      <p:sp>
        <p:nvSpPr>
          <p:cNvPr id="1704" name="Google Shape;1704;p139"/>
          <p:cNvSpPr txBox="1"/>
          <p:nvPr/>
        </p:nvSpPr>
        <p:spPr>
          <a:xfrm>
            <a:off x="389975" y="938050"/>
            <a:ext cx="7862700" cy="118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Now you may think that we can have both high precision and high recall in a model. But unfortunately, we can’t have both high precision and high recall at the same time.</a:t>
            </a:r>
            <a:endParaRPr sz="1800">
              <a:solidFill>
                <a:srgbClr val="666666"/>
              </a:solidFill>
              <a:latin typeface="Quattrocento Sans"/>
              <a:ea typeface="Quattrocento Sans"/>
              <a:cs typeface="Quattrocento Sans"/>
              <a:sym typeface="Quattrocento Sans"/>
            </a:endParaRPr>
          </a:p>
        </p:txBody>
      </p:sp>
      <p:sp>
        <p:nvSpPr>
          <p:cNvPr id="1705" name="Google Shape;1705;p13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Precision / Recall Tradeoff</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40"/>
          <p:cNvSpPr txBox="1"/>
          <p:nvPr/>
        </p:nvSpPr>
        <p:spPr>
          <a:xfrm>
            <a:off x="60075" y="2442077"/>
            <a:ext cx="1502100" cy="515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Precision</a:t>
            </a:r>
            <a:endParaRPr sz="1800">
              <a:solidFill>
                <a:srgbClr val="666666"/>
              </a:solidFill>
              <a:latin typeface="Quattrocento Sans"/>
              <a:ea typeface="Quattrocento Sans"/>
              <a:cs typeface="Quattrocento Sans"/>
              <a:sym typeface="Quattrocento Sans"/>
            </a:endParaRPr>
          </a:p>
        </p:txBody>
      </p:sp>
      <p:cxnSp>
        <p:nvCxnSpPr>
          <p:cNvPr id="1711" name="Google Shape;1711;p140"/>
          <p:cNvCxnSpPr/>
          <p:nvPr/>
        </p:nvCxnSpPr>
        <p:spPr>
          <a:xfrm rot="10800000">
            <a:off x="1856443" y="1942661"/>
            <a:ext cx="9900" cy="1320900"/>
          </a:xfrm>
          <a:prstGeom prst="straightConnector1">
            <a:avLst/>
          </a:prstGeom>
          <a:noFill/>
          <a:ln w="38100" cap="flat" cmpd="sng">
            <a:solidFill>
              <a:srgbClr val="38761D"/>
            </a:solidFill>
            <a:prstDash val="solid"/>
            <a:round/>
            <a:headEnd type="none" w="med" len="med"/>
            <a:tailEnd type="triangle" w="med" len="med"/>
          </a:ln>
        </p:spPr>
      </p:cxnSp>
      <p:sp>
        <p:nvSpPr>
          <p:cNvPr id="1712" name="Google Shape;1712;p140"/>
          <p:cNvSpPr txBox="1"/>
          <p:nvPr/>
        </p:nvSpPr>
        <p:spPr>
          <a:xfrm>
            <a:off x="2409299" y="2442077"/>
            <a:ext cx="1502100" cy="515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Recall</a:t>
            </a:r>
            <a:endParaRPr sz="1800">
              <a:solidFill>
                <a:srgbClr val="666666"/>
              </a:solidFill>
              <a:latin typeface="Quattrocento Sans"/>
              <a:ea typeface="Quattrocento Sans"/>
              <a:cs typeface="Quattrocento Sans"/>
              <a:sym typeface="Quattrocento Sans"/>
            </a:endParaRPr>
          </a:p>
        </p:txBody>
      </p:sp>
      <p:cxnSp>
        <p:nvCxnSpPr>
          <p:cNvPr id="1713" name="Google Shape;1713;p140"/>
          <p:cNvCxnSpPr/>
          <p:nvPr/>
        </p:nvCxnSpPr>
        <p:spPr>
          <a:xfrm flipH="1">
            <a:off x="4125250" y="1956641"/>
            <a:ext cx="9900" cy="1320900"/>
          </a:xfrm>
          <a:prstGeom prst="straightConnector1">
            <a:avLst/>
          </a:prstGeom>
          <a:noFill/>
          <a:ln w="38100" cap="flat" cmpd="sng">
            <a:solidFill>
              <a:srgbClr val="FF0000"/>
            </a:solidFill>
            <a:prstDash val="solid"/>
            <a:round/>
            <a:headEnd type="none" w="med" len="med"/>
            <a:tailEnd type="triangle" w="med" len="med"/>
          </a:ln>
        </p:spPr>
      </p:cxnSp>
      <p:sp>
        <p:nvSpPr>
          <p:cNvPr id="1714" name="Google Shape;1714;p140"/>
          <p:cNvSpPr txBox="1"/>
          <p:nvPr/>
        </p:nvSpPr>
        <p:spPr>
          <a:xfrm>
            <a:off x="5212800" y="2440739"/>
            <a:ext cx="1229400" cy="402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Precision</a:t>
            </a:r>
            <a:endParaRPr sz="1800">
              <a:solidFill>
                <a:srgbClr val="666666"/>
              </a:solidFill>
              <a:latin typeface="Quattrocento Sans"/>
              <a:ea typeface="Quattrocento Sans"/>
              <a:cs typeface="Quattrocento Sans"/>
              <a:sym typeface="Quattrocento Sans"/>
            </a:endParaRPr>
          </a:p>
        </p:txBody>
      </p:sp>
      <p:cxnSp>
        <p:nvCxnSpPr>
          <p:cNvPr id="1715" name="Google Shape;1715;p140"/>
          <p:cNvCxnSpPr/>
          <p:nvPr/>
        </p:nvCxnSpPr>
        <p:spPr>
          <a:xfrm flipH="1">
            <a:off x="6683242" y="2051362"/>
            <a:ext cx="7800" cy="1029900"/>
          </a:xfrm>
          <a:prstGeom prst="straightConnector1">
            <a:avLst/>
          </a:prstGeom>
          <a:noFill/>
          <a:ln w="38100" cap="flat" cmpd="sng">
            <a:solidFill>
              <a:srgbClr val="FF0000"/>
            </a:solidFill>
            <a:prstDash val="solid"/>
            <a:round/>
            <a:headEnd type="none" w="med" len="med"/>
            <a:tailEnd type="triangle" w="med" len="med"/>
          </a:ln>
        </p:spPr>
      </p:cxnSp>
      <p:sp>
        <p:nvSpPr>
          <p:cNvPr id="1716" name="Google Shape;1716;p140"/>
          <p:cNvSpPr txBox="1"/>
          <p:nvPr/>
        </p:nvSpPr>
        <p:spPr>
          <a:xfrm>
            <a:off x="7135395" y="2440739"/>
            <a:ext cx="1229400" cy="402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Recall</a:t>
            </a:r>
            <a:endParaRPr sz="1800">
              <a:solidFill>
                <a:srgbClr val="666666"/>
              </a:solidFill>
              <a:latin typeface="Quattrocento Sans"/>
              <a:ea typeface="Quattrocento Sans"/>
              <a:cs typeface="Quattrocento Sans"/>
              <a:sym typeface="Quattrocento Sans"/>
            </a:endParaRPr>
          </a:p>
        </p:txBody>
      </p:sp>
      <p:cxnSp>
        <p:nvCxnSpPr>
          <p:cNvPr id="1717" name="Google Shape;1717;p140"/>
          <p:cNvCxnSpPr/>
          <p:nvPr/>
        </p:nvCxnSpPr>
        <p:spPr>
          <a:xfrm rot="10800000">
            <a:off x="8540025" y="2062237"/>
            <a:ext cx="7800" cy="1029900"/>
          </a:xfrm>
          <a:prstGeom prst="straightConnector1">
            <a:avLst/>
          </a:prstGeom>
          <a:noFill/>
          <a:ln w="38100" cap="flat" cmpd="sng">
            <a:solidFill>
              <a:srgbClr val="38761D"/>
            </a:solidFill>
            <a:prstDash val="solid"/>
            <a:round/>
            <a:headEnd type="none" w="med" len="med"/>
            <a:tailEnd type="triangle" w="med" len="med"/>
          </a:ln>
        </p:spPr>
      </p:cxnSp>
      <p:cxnSp>
        <p:nvCxnSpPr>
          <p:cNvPr id="1718" name="Google Shape;1718;p140"/>
          <p:cNvCxnSpPr>
            <a:endCxn id="1719" idx="0"/>
          </p:cNvCxnSpPr>
          <p:nvPr/>
        </p:nvCxnSpPr>
        <p:spPr>
          <a:xfrm>
            <a:off x="4903124" y="1026875"/>
            <a:ext cx="18300" cy="3079500"/>
          </a:xfrm>
          <a:prstGeom prst="straightConnector1">
            <a:avLst/>
          </a:prstGeom>
          <a:noFill/>
          <a:ln w="38100" cap="flat" cmpd="sng">
            <a:solidFill>
              <a:schemeClr val="dk2"/>
            </a:solidFill>
            <a:prstDash val="dash"/>
            <a:round/>
            <a:headEnd type="none" w="med" len="med"/>
            <a:tailEnd type="none" w="med" len="med"/>
          </a:ln>
        </p:spPr>
      </p:cxnSp>
      <p:sp>
        <p:nvSpPr>
          <p:cNvPr id="1720" name="Google Shape;1720;p14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Precision / Recall Tradeoff</a:t>
            </a:r>
            <a:endParaRPr sz="3200">
              <a:solidFill>
                <a:srgbClr val="666666"/>
              </a:solidFill>
              <a:latin typeface="Quattrocento Sans"/>
              <a:ea typeface="Quattrocento Sans"/>
              <a:cs typeface="Quattrocento Sans"/>
              <a:sym typeface="Quattrocento Sans"/>
            </a:endParaRPr>
          </a:p>
        </p:txBody>
      </p:sp>
      <p:sp>
        <p:nvSpPr>
          <p:cNvPr id="1719" name="Google Shape;1719;p140"/>
          <p:cNvSpPr txBox="1"/>
          <p:nvPr/>
        </p:nvSpPr>
        <p:spPr>
          <a:xfrm>
            <a:off x="3092624" y="4106375"/>
            <a:ext cx="3657600" cy="616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2600">
                <a:solidFill>
                  <a:srgbClr val="666666"/>
                </a:solidFill>
                <a:latin typeface="Quattrocento Sans"/>
                <a:ea typeface="Quattrocento Sans"/>
                <a:cs typeface="Quattrocento Sans"/>
                <a:sym typeface="Quattrocento Sans"/>
              </a:rPr>
              <a:t>Precision / Recall Tradeoff</a:t>
            </a:r>
            <a:endParaRPr sz="26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4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Precision / Recall Tradeoff</a:t>
            </a:r>
            <a:endParaRPr sz="3200">
              <a:solidFill>
                <a:srgbClr val="666666"/>
              </a:solidFill>
              <a:latin typeface="Quattrocento Sans"/>
              <a:ea typeface="Quattrocento Sans"/>
              <a:cs typeface="Quattrocento Sans"/>
              <a:sym typeface="Quattrocento Sans"/>
            </a:endParaRPr>
          </a:p>
        </p:txBody>
      </p:sp>
      <p:sp>
        <p:nvSpPr>
          <p:cNvPr id="1726" name="Google Shape;1726;p141"/>
          <p:cNvSpPr txBox="1"/>
          <p:nvPr/>
        </p:nvSpPr>
        <p:spPr>
          <a:xfrm>
            <a:off x="527300" y="1914925"/>
            <a:ext cx="8259600" cy="13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2"/>
                </a:solidFill>
                <a:latin typeface="Quattrocento Sans"/>
                <a:ea typeface="Quattrocento Sans"/>
                <a:cs typeface="Quattrocento Sans"/>
                <a:sym typeface="Quattrocento Sans"/>
              </a:rPr>
              <a:t>To understand this tradeoff, lets see how SGDClassifier works</a:t>
            </a:r>
            <a:endParaRPr sz="21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pic>
        <p:nvPicPr>
          <p:cNvPr id="1731" name="Google Shape;1731;p142"/>
          <p:cNvPicPr preferRelativeResize="0"/>
          <p:nvPr/>
        </p:nvPicPr>
        <p:blipFill>
          <a:blip r:embed="rId3">
            <a:alphaModFix/>
          </a:blip>
          <a:stretch>
            <a:fillRect/>
          </a:stretch>
        </p:blipFill>
        <p:spPr>
          <a:xfrm>
            <a:off x="451324" y="1579238"/>
            <a:ext cx="1056000" cy="993351"/>
          </a:xfrm>
          <a:prstGeom prst="rect">
            <a:avLst/>
          </a:prstGeom>
          <a:noFill/>
          <a:ln>
            <a:noFill/>
          </a:ln>
        </p:spPr>
      </p:pic>
      <p:pic>
        <p:nvPicPr>
          <p:cNvPr id="1732" name="Google Shape;1732;p142"/>
          <p:cNvPicPr preferRelativeResize="0"/>
          <p:nvPr/>
        </p:nvPicPr>
        <p:blipFill rotWithShape="1">
          <a:blip r:embed="rId4">
            <a:alphaModFix/>
          </a:blip>
          <a:srcRect l="19628" r="19809"/>
          <a:stretch/>
        </p:blipFill>
        <p:spPr>
          <a:xfrm>
            <a:off x="3115481" y="1466599"/>
            <a:ext cx="1381475" cy="1199037"/>
          </a:xfrm>
          <a:prstGeom prst="rect">
            <a:avLst/>
          </a:prstGeom>
          <a:noFill/>
          <a:ln>
            <a:noFill/>
          </a:ln>
        </p:spPr>
      </p:pic>
      <p:sp>
        <p:nvSpPr>
          <p:cNvPr id="1733" name="Google Shape;1733;p142"/>
          <p:cNvSpPr/>
          <p:nvPr/>
        </p:nvSpPr>
        <p:spPr>
          <a:xfrm>
            <a:off x="1783400" y="1657363"/>
            <a:ext cx="1056000" cy="817500"/>
          </a:xfrm>
          <a:prstGeom prst="right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42"/>
          <p:cNvSpPr/>
          <p:nvPr/>
        </p:nvSpPr>
        <p:spPr>
          <a:xfrm>
            <a:off x="5434200" y="1283880"/>
            <a:ext cx="1941575" cy="1564475"/>
          </a:xfrm>
          <a:prstGeom prst="flowChartDecision">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Score &gt; Threshold</a:t>
            </a:r>
            <a:endParaRPr>
              <a:solidFill>
                <a:srgbClr val="666666"/>
              </a:solidFill>
              <a:latin typeface="Quattrocento Sans"/>
              <a:ea typeface="Quattrocento Sans"/>
              <a:cs typeface="Quattrocento Sans"/>
              <a:sym typeface="Quattrocento Sans"/>
            </a:endParaRPr>
          </a:p>
        </p:txBody>
      </p:sp>
      <p:cxnSp>
        <p:nvCxnSpPr>
          <p:cNvPr id="1735" name="Google Shape;1735;p142"/>
          <p:cNvCxnSpPr>
            <a:stCxn id="1732" idx="3"/>
            <a:endCxn id="1734" idx="1"/>
          </p:cNvCxnSpPr>
          <p:nvPr/>
        </p:nvCxnSpPr>
        <p:spPr>
          <a:xfrm>
            <a:off x="4496956" y="2066118"/>
            <a:ext cx="937200" cy="0"/>
          </a:xfrm>
          <a:prstGeom prst="straightConnector1">
            <a:avLst/>
          </a:prstGeom>
          <a:noFill/>
          <a:ln w="19050" cap="flat" cmpd="sng">
            <a:solidFill>
              <a:srgbClr val="606060"/>
            </a:solidFill>
            <a:prstDash val="solid"/>
            <a:round/>
            <a:headEnd type="none" w="med" len="med"/>
            <a:tailEnd type="triangle" w="med" len="med"/>
          </a:ln>
        </p:spPr>
      </p:cxnSp>
      <p:cxnSp>
        <p:nvCxnSpPr>
          <p:cNvPr id="1736" name="Google Shape;1736;p142"/>
          <p:cNvCxnSpPr/>
          <p:nvPr/>
        </p:nvCxnSpPr>
        <p:spPr>
          <a:xfrm>
            <a:off x="6400656" y="2853068"/>
            <a:ext cx="7200" cy="655500"/>
          </a:xfrm>
          <a:prstGeom prst="straightConnector1">
            <a:avLst/>
          </a:prstGeom>
          <a:noFill/>
          <a:ln w="19050" cap="flat" cmpd="sng">
            <a:solidFill>
              <a:srgbClr val="FF0000"/>
            </a:solidFill>
            <a:prstDash val="solid"/>
            <a:round/>
            <a:headEnd type="none" w="med" len="med"/>
            <a:tailEnd type="triangle" w="med" len="med"/>
          </a:ln>
        </p:spPr>
      </p:cxnSp>
      <p:sp>
        <p:nvSpPr>
          <p:cNvPr id="1737" name="Google Shape;1737;p142"/>
          <p:cNvSpPr txBox="1"/>
          <p:nvPr/>
        </p:nvSpPr>
        <p:spPr>
          <a:xfrm>
            <a:off x="7378850" y="1657375"/>
            <a:ext cx="6555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Yes</a:t>
            </a:r>
            <a:endParaRPr>
              <a:solidFill>
                <a:srgbClr val="666666"/>
              </a:solidFill>
              <a:latin typeface="Quattrocento Sans"/>
              <a:ea typeface="Quattrocento Sans"/>
              <a:cs typeface="Quattrocento Sans"/>
              <a:sym typeface="Quattrocento Sans"/>
            </a:endParaRPr>
          </a:p>
        </p:txBody>
      </p:sp>
      <p:cxnSp>
        <p:nvCxnSpPr>
          <p:cNvPr id="1738" name="Google Shape;1738;p142"/>
          <p:cNvCxnSpPr/>
          <p:nvPr/>
        </p:nvCxnSpPr>
        <p:spPr>
          <a:xfrm rot="-5400000" flipH="1">
            <a:off x="7703006" y="1748168"/>
            <a:ext cx="7200" cy="655500"/>
          </a:xfrm>
          <a:prstGeom prst="straightConnector1">
            <a:avLst/>
          </a:prstGeom>
          <a:noFill/>
          <a:ln w="19050" cap="flat" cmpd="sng">
            <a:solidFill>
              <a:srgbClr val="38761D"/>
            </a:solidFill>
            <a:prstDash val="solid"/>
            <a:round/>
            <a:headEnd type="none" w="med" len="med"/>
            <a:tailEnd type="triangle" w="med" len="med"/>
          </a:ln>
        </p:spPr>
      </p:cxnSp>
      <p:sp>
        <p:nvSpPr>
          <p:cNvPr id="1739" name="Google Shape;1739;p142"/>
          <p:cNvSpPr txBox="1"/>
          <p:nvPr/>
        </p:nvSpPr>
        <p:spPr>
          <a:xfrm>
            <a:off x="5822250" y="2945225"/>
            <a:ext cx="5784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No</a:t>
            </a:r>
            <a:endParaRPr>
              <a:solidFill>
                <a:srgbClr val="666666"/>
              </a:solidFill>
              <a:latin typeface="Quattrocento Sans"/>
              <a:ea typeface="Quattrocento Sans"/>
              <a:cs typeface="Quattrocento Sans"/>
              <a:sym typeface="Quattrocento Sans"/>
            </a:endParaRPr>
          </a:p>
        </p:txBody>
      </p:sp>
      <p:sp>
        <p:nvSpPr>
          <p:cNvPr id="1740" name="Google Shape;1740;p142"/>
          <p:cNvSpPr txBox="1"/>
          <p:nvPr/>
        </p:nvSpPr>
        <p:spPr>
          <a:xfrm>
            <a:off x="5297388" y="3554825"/>
            <a:ext cx="22152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“Not 5” - Negative Class</a:t>
            </a:r>
            <a:endParaRPr>
              <a:solidFill>
                <a:srgbClr val="666666"/>
              </a:solidFill>
              <a:latin typeface="Quattrocento Sans"/>
              <a:ea typeface="Quattrocento Sans"/>
              <a:cs typeface="Quattrocento Sans"/>
              <a:sym typeface="Quattrocento Sans"/>
            </a:endParaRPr>
          </a:p>
        </p:txBody>
      </p:sp>
      <p:sp>
        <p:nvSpPr>
          <p:cNvPr id="1741" name="Google Shape;1741;p142"/>
          <p:cNvSpPr txBox="1"/>
          <p:nvPr/>
        </p:nvSpPr>
        <p:spPr>
          <a:xfrm>
            <a:off x="7072513" y="2231113"/>
            <a:ext cx="17016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Positive Class</a:t>
            </a:r>
            <a:endParaRPr>
              <a:solidFill>
                <a:srgbClr val="666666"/>
              </a:solidFill>
              <a:latin typeface="Quattrocento Sans"/>
              <a:ea typeface="Quattrocento Sans"/>
              <a:cs typeface="Quattrocento Sans"/>
              <a:sym typeface="Quattrocento Sans"/>
            </a:endParaRPr>
          </a:p>
        </p:txBody>
      </p:sp>
      <p:sp>
        <p:nvSpPr>
          <p:cNvPr id="1742" name="Google Shape;1742;p142"/>
          <p:cNvSpPr txBox="1"/>
          <p:nvPr/>
        </p:nvSpPr>
        <p:spPr>
          <a:xfrm>
            <a:off x="3329350" y="2695613"/>
            <a:ext cx="9537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1743" name="Google Shape;1743;p142"/>
          <p:cNvSpPr txBox="1"/>
          <p:nvPr/>
        </p:nvSpPr>
        <p:spPr>
          <a:xfrm>
            <a:off x="1822425" y="4038600"/>
            <a:ext cx="4856700" cy="4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Threshold - decided by the classification algorithm</a:t>
            </a:r>
            <a:endParaRPr sz="1800">
              <a:solidFill>
                <a:schemeClr val="dk2"/>
              </a:solidFill>
              <a:latin typeface="Quattrocento Sans"/>
              <a:ea typeface="Quattrocento Sans"/>
              <a:cs typeface="Quattrocento Sans"/>
              <a:sym typeface="Quattrocento Sans"/>
            </a:endParaRPr>
          </a:p>
        </p:txBody>
      </p:sp>
      <p:sp>
        <p:nvSpPr>
          <p:cNvPr id="1744" name="Google Shape;1744;p142"/>
          <p:cNvSpPr txBox="1"/>
          <p:nvPr/>
        </p:nvSpPr>
        <p:spPr>
          <a:xfrm>
            <a:off x="369875" y="2665625"/>
            <a:ext cx="12189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Training Set</a:t>
            </a:r>
            <a:endParaRPr>
              <a:solidFill>
                <a:srgbClr val="666666"/>
              </a:solidFill>
              <a:latin typeface="Quattrocento Sans"/>
              <a:ea typeface="Quattrocento Sans"/>
              <a:cs typeface="Quattrocento Sans"/>
              <a:sym typeface="Quattrocento Sans"/>
            </a:endParaRPr>
          </a:p>
        </p:txBody>
      </p:sp>
      <p:sp>
        <p:nvSpPr>
          <p:cNvPr id="1745" name="Google Shape;1745;p142"/>
          <p:cNvSpPr txBox="1"/>
          <p:nvPr/>
        </p:nvSpPr>
        <p:spPr>
          <a:xfrm>
            <a:off x="4488700" y="1390136"/>
            <a:ext cx="953700" cy="57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Decision Score</a:t>
            </a:r>
            <a:endParaRPr>
              <a:solidFill>
                <a:srgbClr val="666666"/>
              </a:solidFill>
              <a:latin typeface="Quattrocento Sans"/>
              <a:ea typeface="Quattrocento Sans"/>
              <a:cs typeface="Quattrocento Sans"/>
              <a:sym typeface="Quattrocento Sans"/>
            </a:endParaRPr>
          </a:p>
        </p:txBody>
      </p:sp>
      <p:sp>
        <p:nvSpPr>
          <p:cNvPr id="1746" name="Google Shape;1746;p14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Precision / Recall Tradeoff</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14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 - Thresholds</a:t>
            </a:r>
            <a:endParaRPr sz="3200">
              <a:solidFill>
                <a:srgbClr val="666666"/>
              </a:solidFill>
              <a:latin typeface="Quattrocento Sans"/>
              <a:ea typeface="Quattrocento Sans"/>
              <a:cs typeface="Quattrocento Sans"/>
              <a:sym typeface="Quattrocento Sans"/>
            </a:endParaRPr>
          </a:p>
        </p:txBody>
      </p:sp>
      <p:sp>
        <p:nvSpPr>
          <p:cNvPr id="1752" name="Google Shape;1752;p143"/>
          <p:cNvSpPr txBox="1"/>
          <p:nvPr/>
        </p:nvSpPr>
        <p:spPr>
          <a:xfrm>
            <a:off x="357188" y="1128687"/>
            <a:ext cx="8429700" cy="616500"/>
          </a:xfrm>
          <a:prstGeom prst="rect">
            <a:avLst/>
          </a:prstGeom>
          <a:noFill/>
          <a:ln>
            <a:noFill/>
          </a:ln>
        </p:spPr>
        <p:txBody>
          <a:bodyPr spcFirstLastPara="1" wrap="square" lIns="58925" tIns="58925" rIns="58925" bIns="58925" anchor="t" anchorCtr="0">
            <a:noAutofit/>
          </a:bodyPr>
          <a:lstStyle/>
          <a:p>
            <a:pPr marL="457200" lvl="0" indent="-3492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Scikit enables the user to get the scores from the classifier</a:t>
            </a:r>
            <a:endParaRPr sz="1900">
              <a:solidFill>
                <a:schemeClr val="dk1"/>
              </a:solidFill>
              <a:latin typeface="Quattrocento Sans"/>
              <a:ea typeface="Quattrocento Sans"/>
              <a:cs typeface="Quattrocento Sans"/>
              <a:sym typeface="Quattrocento Sans"/>
            </a:endParaRPr>
          </a:p>
        </p:txBody>
      </p:sp>
      <p:sp>
        <p:nvSpPr>
          <p:cNvPr id="1753" name="Google Shape;1753;p143"/>
          <p:cNvSpPr txBox="1"/>
          <p:nvPr/>
        </p:nvSpPr>
        <p:spPr>
          <a:xfrm>
            <a:off x="357188" y="1857621"/>
            <a:ext cx="8429700" cy="20109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Calculating the decision function score for the SGDClassifier</a:t>
            </a:r>
            <a:endParaRPr sz="16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6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y_scores = sgd_clf.decision_function([some_digit])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y_scores</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array([2164.22030239])</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4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a:t>
            </a:r>
            <a:endParaRPr sz="3200">
              <a:solidFill>
                <a:srgbClr val="666666"/>
              </a:solidFill>
              <a:latin typeface="Quattrocento Sans"/>
              <a:ea typeface="Quattrocento Sans"/>
              <a:cs typeface="Quattrocento Sans"/>
              <a:sym typeface="Quattrocento Sans"/>
            </a:endParaRPr>
          </a:p>
        </p:txBody>
      </p:sp>
      <p:sp>
        <p:nvSpPr>
          <p:cNvPr id="1759" name="Google Shape;1759;p144"/>
          <p:cNvSpPr/>
          <p:nvPr/>
        </p:nvSpPr>
        <p:spPr>
          <a:xfrm>
            <a:off x="259682" y="895944"/>
            <a:ext cx="8336700" cy="7797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Increasing precision reduces recall and vice-versa</a:t>
            </a: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Raising the threshold, decreases recall</a:t>
            </a:r>
            <a:endParaRPr sz="1900" b="1">
              <a:solidFill>
                <a:srgbClr val="666666"/>
              </a:solidFill>
              <a:latin typeface="Quattrocento Sans"/>
              <a:ea typeface="Quattrocento Sans"/>
              <a:cs typeface="Quattrocento Sans"/>
              <a:sym typeface="Quattrocento Sans"/>
            </a:endParaRPr>
          </a:p>
        </p:txBody>
      </p:sp>
      <p:sp>
        <p:nvSpPr>
          <p:cNvPr id="1760" name="Google Shape;1760;p144"/>
          <p:cNvSpPr/>
          <p:nvPr/>
        </p:nvSpPr>
        <p:spPr>
          <a:xfrm>
            <a:off x="259682" y="1811914"/>
            <a:ext cx="8512800" cy="11883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‘5’ and ‘Not 5’ classifier</a:t>
            </a:r>
            <a:endParaRPr sz="1900">
              <a:solidFill>
                <a:srgbClr val="666666"/>
              </a:solidFill>
              <a:latin typeface="Quattrocento Sans"/>
              <a:ea typeface="Quattrocento Sans"/>
              <a:cs typeface="Quattrocento Sans"/>
              <a:sym typeface="Quattrocento Sans"/>
            </a:endParaRPr>
          </a:p>
          <a:p>
            <a:pPr marL="584200" marR="0" lvl="1"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threshold = 0, classifier correctly classifies 5 as 5</a:t>
            </a:r>
            <a:endParaRPr sz="1900">
              <a:solidFill>
                <a:srgbClr val="666666"/>
              </a:solidFill>
              <a:latin typeface="Quattrocento Sans"/>
              <a:ea typeface="Quattrocento Sans"/>
              <a:cs typeface="Quattrocento Sans"/>
              <a:sym typeface="Quattrocento Sans"/>
            </a:endParaRPr>
          </a:p>
          <a:p>
            <a:pPr marL="584200" marR="0" lvl="0" indent="0" algn="l" rtl="0">
              <a:lnSpc>
                <a:spcPct val="115000"/>
              </a:lnSpc>
              <a:spcBef>
                <a:spcPts val="0"/>
              </a:spcBef>
              <a:spcAft>
                <a:spcPts val="0"/>
              </a:spcAft>
              <a:buNone/>
            </a:pPr>
            <a:endParaRPr sz="1900">
              <a:solidFill>
                <a:srgbClr val="666666"/>
              </a:solidFill>
              <a:latin typeface="Quattrocento Sans"/>
              <a:ea typeface="Quattrocento Sans"/>
              <a:cs typeface="Quattrocento Sans"/>
              <a:sym typeface="Quattrocento Sans"/>
            </a:endParaRPr>
          </a:p>
        </p:txBody>
      </p:sp>
      <p:sp>
        <p:nvSpPr>
          <p:cNvPr id="1761" name="Google Shape;1761;p144"/>
          <p:cNvSpPr txBox="1"/>
          <p:nvPr/>
        </p:nvSpPr>
        <p:spPr>
          <a:xfrm>
            <a:off x="441625" y="3000326"/>
            <a:ext cx="8336700" cy="14337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threshold = 0</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y_some_digit_pred = (y_scores &gt; threshold)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y_some_digit_pred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array([ True])</a:t>
            </a:r>
            <a:endParaRPr sz="1600">
              <a:solidFill>
                <a:srgbClr val="666666"/>
              </a:solidFill>
              <a:latin typeface="Consolas"/>
              <a:ea typeface="Consolas"/>
              <a:cs typeface="Consolas"/>
              <a:sym typeface="Consolas"/>
            </a:endParaRPr>
          </a:p>
        </p:txBody>
      </p:sp>
      <p:sp>
        <p:nvSpPr>
          <p:cNvPr id="1762" name="Google Shape;1762;p144"/>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4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a:t>
            </a:r>
            <a:endParaRPr sz="3200">
              <a:solidFill>
                <a:srgbClr val="666666"/>
              </a:solidFill>
              <a:latin typeface="Quattrocento Sans"/>
              <a:ea typeface="Quattrocento Sans"/>
              <a:cs typeface="Quattrocento Sans"/>
              <a:sym typeface="Quattrocento Sans"/>
            </a:endParaRPr>
          </a:p>
        </p:txBody>
      </p:sp>
      <p:sp>
        <p:nvSpPr>
          <p:cNvPr id="1768" name="Google Shape;1768;p145"/>
          <p:cNvSpPr/>
          <p:nvPr/>
        </p:nvSpPr>
        <p:spPr>
          <a:xfrm>
            <a:off x="259682" y="895944"/>
            <a:ext cx="8336700" cy="7797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Increasing precision reduces recall and vice-versa</a:t>
            </a: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Raising the threshold, decreases recall</a:t>
            </a:r>
            <a:endParaRPr sz="1900" b="1">
              <a:solidFill>
                <a:srgbClr val="666666"/>
              </a:solidFill>
              <a:latin typeface="Quattrocento Sans"/>
              <a:ea typeface="Quattrocento Sans"/>
              <a:cs typeface="Quattrocento Sans"/>
              <a:sym typeface="Quattrocento Sans"/>
            </a:endParaRPr>
          </a:p>
        </p:txBody>
      </p:sp>
      <p:sp>
        <p:nvSpPr>
          <p:cNvPr id="1769" name="Google Shape;1769;p145"/>
          <p:cNvSpPr/>
          <p:nvPr/>
        </p:nvSpPr>
        <p:spPr>
          <a:xfrm>
            <a:off x="259682" y="1811914"/>
            <a:ext cx="8512800" cy="11883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‘5’ and ‘Not 5’ classifier</a:t>
            </a:r>
            <a:endParaRPr sz="1900">
              <a:solidFill>
                <a:srgbClr val="666666"/>
              </a:solidFill>
              <a:latin typeface="Quattrocento Sans"/>
              <a:ea typeface="Quattrocento Sans"/>
              <a:cs typeface="Quattrocento Sans"/>
              <a:sym typeface="Quattrocento Sans"/>
            </a:endParaRPr>
          </a:p>
          <a:p>
            <a:pPr marL="584200" marR="0" lvl="1"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threshold = 0, classifier correctly classifies 5 as 5</a:t>
            </a:r>
            <a:endParaRPr sz="1900">
              <a:solidFill>
                <a:srgbClr val="666666"/>
              </a:solidFill>
              <a:latin typeface="Quattrocento Sans"/>
              <a:ea typeface="Quattrocento Sans"/>
              <a:cs typeface="Quattrocento Sans"/>
              <a:sym typeface="Quattrocento Sans"/>
            </a:endParaRPr>
          </a:p>
          <a:p>
            <a:pPr marL="584200" marR="0" lvl="1"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For threshold = 8000, classifier incorrectly classifies digit 5 as not 5</a:t>
            </a:r>
            <a:endParaRPr sz="1900">
              <a:solidFill>
                <a:srgbClr val="666666"/>
              </a:solidFill>
              <a:latin typeface="Quattrocento Sans"/>
              <a:ea typeface="Quattrocento Sans"/>
              <a:cs typeface="Quattrocento Sans"/>
              <a:sym typeface="Quattrocento Sans"/>
            </a:endParaRPr>
          </a:p>
        </p:txBody>
      </p:sp>
      <p:sp>
        <p:nvSpPr>
          <p:cNvPr id="1770" name="Google Shape;1770;p145"/>
          <p:cNvSpPr txBox="1"/>
          <p:nvPr/>
        </p:nvSpPr>
        <p:spPr>
          <a:xfrm>
            <a:off x="441615" y="3000335"/>
            <a:ext cx="8336700" cy="1581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a:solidFill>
                  <a:srgbClr val="666666"/>
                </a:solidFill>
                <a:latin typeface="Consolas"/>
                <a:ea typeface="Consolas"/>
                <a:cs typeface="Consolas"/>
                <a:sym typeface="Consolas"/>
              </a:rPr>
              <a:t># Setting the threshold to 8000</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threshold = 8000</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y_some_digit_pred = (y_scores &gt; threshold)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y_some_digit_pred</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array([False])</a:t>
            </a:r>
            <a:endParaRPr sz="1600">
              <a:solidFill>
                <a:srgbClr val="666666"/>
              </a:solidFill>
              <a:latin typeface="Consolas"/>
              <a:ea typeface="Consolas"/>
              <a:cs typeface="Consolas"/>
              <a:sym typeface="Consolas"/>
            </a:endParaRPr>
          </a:p>
        </p:txBody>
      </p:sp>
      <p:sp>
        <p:nvSpPr>
          <p:cNvPr id="1771" name="Google Shape;1771;p145"/>
          <p:cNvSpPr txBox="1"/>
          <p:nvPr/>
        </p:nvSpPr>
        <p:spPr>
          <a:xfrm>
            <a:off x="357135" y="4514102"/>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p:nvPr/>
        </p:nvSpPr>
        <p:spPr>
          <a:xfrm>
            <a:off x="3031188" y="4056943"/>
            <a:ext cx="3307800" cy="3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Fruits Classifier</a:t>
            </a:r>
            <a:endParaRPr sz="1800" b="1">
              <a:solidFill>
                <a:srgbClr val="666666"/>
              </a:solidFill>
              <a:latin typeface="Quattrocento Sans"/>
              <a:ea typeface="Quattrocento Sans"/>
              <a:cs typeface="Quattrocento Sans"/>
              <a:sym typeface="Quattrocento Sans"/>
            </a:endParaRPr>
          </a:p>
        </p:txBody>
      </p:sp>
      <p:pic>
        <p:nvPicPr>
          <p:cNvPr id="312" name="Google Shape;312;p40"/>
          <p:cNvPicPr preferRelativeResize="0"/>
          <p:nvPr/>
        </p:nvPicPr>
        <p:blipFill rotWithShape="1">
          <a:blip r:embed="rId3">
            <a:alphaModFix/>
          </a:blip>
          <a:srcRect l="19628" r="19809"/>
          <a:stretch/>
        </p:blipFill>
        <p:spPr>
          <a:xfrm>
            <a:off x="3613697" y="1276628"/>
            <a:ext cx="2069468" cy="1702200"/>
          </a:xfrm>
          <a:prstGeom prst="rect">
            <a:avLst/>
          </a:prstGeom>
          <a:noFill/>
          <a:ln>
            <a:noFill/>
          </a:ln>
        </p:spPr>
      </p:pic>
      <p:pic>
        <p:nvPicPr>
          <p:cNvPr id="313" name="Google Shape;313;p40"/>
          <p:cNvPicPr preferRelativeResize="0"/>
          <p:nvPr/>
        </p:nvPicPr>
        <p:blipFill>
          <a:blip r:embed="rId4">
            <a:alphaModFix/>
          </a:blip>
          <a:stretch>
            <a:fillRect/>
          </a:stretch>
        </p:blipFill>
        <p:spPr>
          <a:xfrm>
            <a:off x="1382997" y="1013924"/>
            <a:ext cx="871074" cy="962449"/>
          </a:xfrm>
          <a:prstGeom prst="rect">
            <a:avLst/>
          </a:prstGeom>
          <a:noFill/>
          <a:ln>
            <a:noFill/>
          </a:ln>
        </p:spPr>
      </p:pic>
      <p:pic>
        <p:nvPicPr>
          <p:cNvPr id="314" name="Google Shape;314;p40"/>
          <p:cNvPicPr preferRelativeResize="0"/>
          <p:nvPr/>
        </p:nvPicPr>
        <p:blipFill>
          <a:blip r:embed="rId5">
            <a:alphaModFix/>
          </a:blip>
          <a:stretch>
            <a:fillRect/>
          </a:stretch>
        </p:blipFill>
        <p:spPr>
          <a:xfrm>
            <a:off x="1382988" y="2283891"/>
            <a:ext cx="871075" cy="486565"/>
          </a:xfrm>
          <a:prstGeom prst="rect">
            <a:avLst/>
          </a:prstGeom>
          <a:noFill/>
          <a:ln>
            <a:noFill/>
          </a:ln>
        </p:spPr>
      </p:pic>
      <p:sp>
        <p:nvSpPr>
          <p:cNvPr id="315" name="Google Shape;315;p40"/>
          <p:cNvSpPr txBox="1"/>
          <p:nvPr/>
        </p:nvSpPr>
        <p:spPr>
          <a:xfrm>
            <a:off x="7042802" y="1370054"/>
            <a:ext cx="870900"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Apple</a:t>
            </a:r>
            <a:endParaRPr sz="1800">
              <a:solidFill>
                <a:srgbClr val="666666"/>
              </a:solidFill>
              <a:latin typeface="Quattrocento Sans"/>
              <a:ea typeface="Quattrocento Sans"/>
              <a:cs typeface="Quattrocento Sans"/>
              <a:sym typeface="Quattrocento Sans"/>
            </a:endParaRPr>
          </a:p>
        </p:txBody>
      </p:sp>
      <p:sp>
        <p:nvSpPr>
          <p:cNvPr id="316" name="Google Shape;316;p40"/>
          <p:cNvSpPr/>
          <p:nvPr/>
        </p:nvSpPr>
        <p:spPr>
          <a:xfrm>
            <a:off x="2420730" y="1425035"/>
            <a:ext cx="684600" cy="140400"/>
          </a:xfrm>
          <a:prstGeom prst="rightArrow">
            <a:avLst>
              <a:gd name="adj1" fmla="val 50000"/>
              <a:gd name="adj2" fmla="val 50000"/>
            </a:avLst>
          </a:prstGeom>
          <a:no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0"/>
          <p:cNvSpPr/>
          <p:nvPr/>
        </p:nvSpPr>
        <p:spPr>
          <a:xfrm>
            <a:off x="2420730" y="2460733"/>
            <a:ext cx="684600" cy="1404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0"/>
          <p:cNvSpPr/>
          <p:nvPr/>
        </p:nvSpPr>
        <p:spPr>
          <a:xfrm>
            <a:off x="6301794" y="1425035"/>
            <a:ext cx="684600" cy="140400"/>
          </a:xfrm>
          <a:prstGeom prst="rightArrow">
            <a:avLst>
              <a:gd name="adj1" fmla="val 50000"/>
              <a:gd name="adj2" fmla="val 50000"/>
            </a:avLst>
          </a:prstGeom>
          <a:no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0"/>
          <p:cNvSpPr/>
          <p:nvPr/>
        </p:nvSpPr>
        <p:spPr>
          <a:xfrm>
            <a:off x="6301794" y="2460733"/>
            <a:ext cx="684600" cy="1404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0"/>
          <p:cNvSpPr txBox="1"/>
          <p:nvPr/>
        </p:nvSpPr>
        <p:spPr>
          <a:xfrm>
            <a:off x="7042799" y="2405750"/>
            <a:ext cx="1368300"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Banana</a:t>
            </a:r>
            <a:endParaRPr sz="1800">
              <a:solidFill>
                <a:srgbClr val="666666"/>
              </a:solidFill>
              <a:latin typeface="Quattrocento Sans"/>
              <a:ea typeface="Quattrocento Sans"/>
              <a:cs typeface="Quattrocento Sans"/>
              <a:sym typeface="Quattrocento Sans"/>
            </a:endParaRPr>
          </a:p>
        </p:txBody>
      </p:sp>
      <p:sp>
        <p:nvSpPr>
          <p:cNvPr id="321" name="Google Shape;321;p40"/>
          <p:cNvSpPr txBox="1"/>
          <p:nvPr/>
        </p:nvSpPr>
        <p:spPr>
          <a:xfrm>
            <a:off x="732900" y="3077975"/>
            <a:ext cx="2109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 Images without Label</a:t>
            </a:r>
            <a:endParaRPr sz="1800">
              <a:solidFill>
                <a:srgbClr val="666666"/>
              </a:solidFill>
              <a:latin typeface="Quattrocento Sans"/>
              <a:ea typeface="Quattrocento Sans"/>
              <a:cs typeface="Quattrocento Sans"/>
              <a:sym typeface="Quattrocento Sans"/>
            </a:endParaRPr>
          </a:p>
        </p:txBody>
      </p:sp>
      <p:sp>
        <p:nvSpPr>
          <p:cNvPr id="322" name="Google Shape;322;p40"/>
          <p:cNvSpPr txBox="1"/>
          <p:nvPr/>
        </p:nvSpPr>
        <p:spPr>
          <a:xfrm>
            <a:off x="6746553" y="3077977"/>
            <a:ext cx="14634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Model’s Predictions</a:t>
            </a:r>
            <a:endParaRPr sz="1800">
              <a:solidFill>
                <a:srgbClr val="666666"/>
              </a:solidFill>
              <a:latin typeface="Quattrocento Sans"/>
              <a:ea typeface="Quattrocento Sans"/>
              <a:cs typeface="Quattrocento Sans"/>
              <a:sym typeface="Quattrocento Sans"/>
            </a:endParaRPr>
          </a:p>
        </p:txBody>
      </p:sp>
      <p:sp>
        <p:nvSpPr>
          <p:cNvPr id="323" name="Google Shape;323;p40"/>
          <p:cNvSpPr txBox="1"/>
          <p:nvPr/>
        </p:nvSpPr>
        <p:spPr>
          <a:xfrm>
            <a:off x="3615835" y="3227375"/>
            <a:ext cx="20652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Model</a:t>
            </a:r>
            <a:endParaRPr sz="2400">
              <a:solidFill>
                <a:srgbClr val="666666"/>
              </a:solidFill>
              <a:latin typeface="Quattrocento Sans"/>
              <a:ea typeface="Quattrocento Sans"/>
              <a:cs typeface="Quattrocento Sans"/>
              <a:sym typeface="Quattrocento Sans"/>
            </a:endParaRPr>
          </a:p>
        </p:txBody>
      </p:sp>
      <p:sp>
        <p:nvSpPr>
          <p:cNvPr id="324" name="Google Shape;324;p4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Predictions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4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Review of Precision/ Recall Tradeoff</a:t>
            </a:r>
            <a:endParaRPr sz="3200">
              <a:solidFill>
                <a:srgbClr val="666666"/>
              </a:solidFill>
              <a:latin typeface="Quattrocento Sans"/>
              <a:ea typeface="Quattrocento Sans"/>
              <a:cs typeface="Quattrocento Sans"/>
              <a:sym typeface="Quattrocento Sans"/>
            </a:endParaRPr>
          </a:p>
        </p:txBody>
      </p:sp>
      <p:sp>
        <p:nvSpPr>
          <p:cNvPr id="1777" name="Google Shape;1777;p146"/>
          <p:cNvSpPr/>
          <p:nvPr/>
        </p:nvSpPr>
        <p:spPr>
          <a:xfrm>
            <a:off x="357188" y="1095744"/>
            <a:ext cx="8429700" cy="29520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Hence, by selecting an appropriate threshold, the user can obtain the desired precision. However, the best precision may not have the best recall.</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4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Precision / Recall Curve</a:t>
            </a:r>
            <a:endParaRPr sz="2300">
              <a:solidFill>
                <a:srgbClr val="666666"/>
              </a:solidFill>
              <a:latin typeface="Quattrocento Sans"/>
              <a:ea typeface="Quattrocento Sans"/>
              <a:cs typeface="Quattrocento Sans"/>
              <a:sym typeface="Quattrocento Sans"/>
            </a:endParaRPr>
          </a:p>
        </p:txBody>
      </p:sp>
      <p:sp>
        <p:nvSpPr>
          <p:cNvPr id="1783" name="Google Shape;1783;p147"/>
          <p:cNvSpPr txBox="1"/>
          <p:nvPr/>
        </p:nvSpPr>
        <p:spPr>
          <a:xfrm>
            <a:off x="1172250" y="4389000"/>
            <a:ext cx="6799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Precision Recall Curve of 5-detector</a:t>
            </a:r>
            <a:endParaRPr sz="2400" b="1">
              <a:solidFill>
                <a:srgbClr val="666666"/>
              </a:solidFill>
              <a:latin typeface="Quattrocento Sans"/>
              <a:ea typeface="Quattrocento Sans"/>
              <a:cs typeface="Quattrocento Sans"/>
              <a:sym typeface="Quattrocento Sans"/>
            </a:endParaRPr>
          </a:p>
        </p:txBody>
      </p:sp>
      <p:pic>
        <p:nvPicPr>
          <p:cNvPr id="1784" name="Google Shape;1784;p147"/>
          <p:cNvPicPr preferRelativeResize="0"/>
          <p:nvPr/>
        </p:nvPicPr>
        <p:blipFill>
          <a:blip r:embed="rId3">
            <a:alphaModFix/>
          </a:blip>
          <a:stretch>
            <a:fillRect/>
          </a:stretch>
        </p:blipFill>
        <p:spPr>
          <a:xfrm>
            <a:off x="2068563" y="1088003"/>
            <a:ext cx="4826149" cy="2285725"/>
          </a:xfrm>
          <a:prstGeom prst="rect">
            <a:avLst/>
          </a:prstGeom>
          <a:noFill/>
          <a:ln>
            <a:noFill/>
          </a:ln>
        </p:spPr>
      </p:pic>
      <p:sp>
        <p:nvSpPr>
          <p:cNvPr id="1785" name="Google Shape;1785;p147"/>
          <p:cNvSpPr txBox="1"/>
          <p:nvPr/>
        </p:nvSpPr>
        <p:spPr>
          <a:xfrm>
            <a:off x="2141613" y="3598300"/>
            <a:ext cx="49338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 and recall versus the decision threshold</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pic>
        <p:nvPicPr>
          <p:cNvPr id="1790" name="Google Shape;1790;p148"/>
          <p:cNvPicPr preferRelativeResize="0"/>
          <p:nvPr/>
        </p:nvPicPr>
        <p:blipFill>
          <a:blip r:embed="rId3">
            <a:alphaModFix/>
          </a:blip>
          <a:stretch>
            <a:fillRect/>
          </a:stretch>
        </p:blipFill>
        <p:spPr>
          <a:xfrm>
            <a:off x="2068563" y="1088003"/>
            <a:ext cx="4826149" cy="2285725"/>
          </a:xfrm>
          <a:prstGeom prst="rect">
            <a:avLst/>
          </a:prstGeom>
          <a:noFill/>
          <a:ln>
            <a:noFill/>
          </a:ln>
        </p:spPr>
      </p:pic>
      <p:sp>
        <p:nvSpPr>
          <p:cNvPr id="1791" name="Google Shape;1791;p148"/>
          <p:cNvSpPr txBox="1"/>
          <p:nvPr/>
        </p:nvSpPr>
        <p:spPr>
          <a:xfrm>
            <a:off x="2141613" y="3598300"/>
            <a:ext cx="49338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 and recall versus the decision threshold</a:t>
            </a:r>
            <a:endParaRPr sz="1800">
              <a:solidFill>
                <a:srgbClr val="666666"/>
              </a:solidFill>
              <a:latin typeface="Quattrocento Sans"/>
              <a:ea typeface="Quattrocento Sans"/>
              <a:cs typeface="Quattrocento Sans"/>
              <a:sym typeface="Quattrocento Sans"/>
            </a:endParaRPr>
          </a:p>
        </p:txBody>
      </p:sp>
      <p:cxnSp>
        <p:nvCxnSpPr>
          <p:cNvPr id="1792" name="Google Shape;1792;p148"/>
          <p:cNvCxnSpPr/>
          <p:nvPr/>
        </p:nvCxnSpPr>
        <p:spPr>
          <a:xfrm>
            <a:off x="5143500" y="3340100"/>
            <a:ext cx="1219200" cy="0"/>
          </a:xfrm>
          <a:prstGeom prst="straightConnector1">
            <a:avLst/>
          </a:prstGeom>
          <a:noFill/>
          <a:ln w="28575" cap="flat" cmpd="sng">
            <a:solidFill>
              <a:schemeClr val="dk2"/>
            </a:solidFill>
            <a:prstDash val="solid"/>
            <a:round/>
            <a:headEnd type="none" w="med" len="med"/>
            <a:tailEnd type="triangle" w="med" len="med"/>
          </a:ln>
        </p:spPr>
      </p:cxnSp>
      <p:cxnSp>
        <p:nvCxnSpPr>
          <p:cNvPr id="1793" name="Google Shape;1793;p148"/>
          <p:cNvCxnSpPr/>
          <p:nvPr/>
        </p:nvCxnSpPr>
        <p:spPr>
          <a:xfrm rot="10800000">
            <a:off x="7302500" y="1574800"/>
            <a:ext cx="0" cy="1219200"/>
          </a:xfrm>
          <a:prstGeom prst="straightConnector1">
            <a:avLst/>
          </a:prstGeom>
          <a:noFill/>
          <a:ln w="28575" cap="flat" cmpd="sng">
            <a:solidFill>
              <a:srgbClr val="0000FF"/>
            </a:solidFill>
            <a:prstDash val="solid"/>
            <a:round/>
            <a:headEnd type="none" w="med" len="med"/>
            <a:tailEnd type="triangle" w="med" len="med"/>
          </a:ln>
        </p:spPr>
      </p:cxnSp>
      <p:sp>
        <p:nvSpPr>
          <p:cNvPr id="1794" name="Google Shape;1794;p148"/>
          <p:cNvSpPr txBox="1"/>
          <p:nvPr/>
        </p:nvSpPr>
        <p:spPr>
          <a:xfrm>
            <a:off x="6852350" y="2857400"/>
            <a:ext cx="1001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Precision</a:t>
            </a:r>
            <a:endParaRPr sz="1600">
              <a:solidFill>
                <a:srgbClr val="666666"/>
              </a:solidFill>
              <a:latin typeface="Quattrocento Sans"/>
              <a:ea typeface="Quattrocento Sans"/>
              <a:cs typeface="Quattrocento Sans"/>
              <a:sym typeface="Quattrocento Sans"/>
            </a:endParaRPr>
          </a:p>
        </p:txBody>
      </p:sp>
      <p:sp>
        <p:nvSpPr>
          <p:cNvPr id="1795" name="Google Shape;1795;p14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Precision / Recall Curve</a:t>
            </a:r>
            <a:endParaRPr sz="2300">
              <a:solidFill>
                <a:srgbClr val="666666"/>
              </a:solidFill>
              <a:latin typeface="Quattrocento Sans"/>
              <a:ea typeface="Quattrocento Sans"/>
              <a:cs typeface="Quattrocento Sans"/>
              <a:sym typeface="Quattrocento Sans"/>
            </a:endParaRPr>
          </a:p>
        </p:txBody>
      </p:sp>
      <p:cxnSp>
        <p:nvCxnSpPr>
          <p:cNvPr id="1796" name="Google Shape;1796;p148"/>
          <p:cNvCxnSpPr/>
          <p:nvPr/>
        </p:nvCxnSpPr>
        <p:spPr>
          <a:xfrm>
            <a:off x="8458863" y="1574800"/>
            <a:ext cx="0" cy="1219200"/>
          </a:xfrm>
          <a:prstGeom prst="straightConnector1">
            <a:avLst/>
          </a:prstGeom>
          <a:noFill/>
          <a:ln w="28575" cap="flat" cmpd="sng">
            <a:solidFill>
              <a:srgbClr val="38761D"/>
            </a:solidFill>
            <a:prstDash val="solid"/>
            <a:round/>
            <a:headEnd type="none" w="med" len="med"/>
            <a:tailEnd type="triangle" w="med" len="med"/>
          </a:ln>
        </p:spPr>
      </p:cxnSp>
      <p:sp>
        <p:nvSpPr>
          <p:cNvPr id="1797" name="Google Shape;1797;p148"/>
          <p:cNvSpPr txBox="1"/>
          <p:nvPr/>
        </p:nvSpPr>
        <p:spPr>
          <a:xfrm>
            <a:off x="7958025" y="2857400"/>
            <a:ext cx="1001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Recall</a:t>
            </a:r>
            <a:endParaRPr sz="16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pic>
        <p:nvPicPr>
          <p:cNvPr id="1802" name="Google Shape;1802;p149"/>
          <p:cNvPicPr preferRelativeResize="0"/>
          <p:nvPr/>
        </p:nvPicPr>
        <p:blipFill>
          <a:blip r:embed="rId3">
            <a:alphaModFix/>
          </a:blip>
          <a:stretch>
            <a:fillRect/>
          </a:stretch>
        </p:blipFill>
        <p:spPr>
          <a:xfrm>
            <a:off x="2068563" y="1088003"/>
            <a:ext cx="4826149" cy="2285725"/>
          </a:xfrm>
          <a:prstGeom prst="rect">
            <a:avLst/>
          </a:prstGeom>
          <a:noFill/>
          <a:ln>
            <a:noFill/>
          </a:ln>
        </p:spPr>
      </p:pic>
      <p:sp>
        <p:nvSpPr>
          <p:cNvPr id="1803" name="Google Shape;1803;p149"/>
          <p:cNvSpPr txBox="1"/>
          <p:nvPr/>
        </p:nvSpPr>
        <p:spPr>
          <a:xfrm>
            <a:off x="2141613" y="3598300"/>
            <a:ext cx="49338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 and recall versus the decision threshold</a:t>
            </a:r>
            <a:endParaRPr sz="1800">
              <a:solidFill>
                <a:srgbClr val="666666"/>
              </a:solidFill>
              <a:latin typeface="Quattrocento Sans"/>
              <a:ea typeface="Quattrocento Sans"/>
              <a:cs typeface="Quattrocento Sans"/>
              <a:sym typeface="Quattrocento Sans"/>
            </a:endParaRPr>
          </a:p>
        </p:txBody>
      </p:sp>
      <p:cxnSp>
        <p:nvCxnSpPr>
          <p:cNvPr id="1804" name="Google Shape;1804;p149"/>
          <p:cNvCxnSpPr/>
          <p:nvPr/>
        </p:nvCxnSpPr>
        <p:spPr>
          <a:xfrm rot="10800000">
            <a:off x="2806700" y="3340100"/>
            <a:ext cx="1219200" cy="0"/>
          </a:xfrm>
          <a:prstGeom prst="straightConnector1">
            <a:avLst/>
          </a:prstGeom>
          <a:noFill/>
          <a:ln w="28575" cap="flat" cmpd="sng">
            <a:solidFill>
              <a:schemeClr val="dk2"/>
            </a:solidFill>
            <a:prstDash val="solid"/>
            <a:round/>
            <a:headEnd type="none" w="med" len="med"/>
            <a:tailEnd type="triangle" w="med" len="med"/>
          </a:ln>
        </p:spPr>
      </p:cxnSp>
      <p:sp>
        <p:nvSpPr>
          <p:cNvPr id="1805" name="Google Shape;1805;p14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Precision / Recall Curve</a:t>
            </a:r>
            <a:endParaRPr sz="2300">
              <a:solidFill>
                <a:srgbClr val="666666"/>
              </a:solidFill>
              <a:latin typeface="Quattrocento Sans"/>
              <a:ea typeface="Quattrocento Sans"/>
              <a:cs typeface="Quattrocento Sans"/>
              <a:sym typeface="Quattrocento Sans"/>
            </a:endParaRPr>
          </a:p>
        </p:txBody>
      </p:sp>
      <p:cxnSp>
        <p:nvCxnSpPr>
          <p:cNvPr id="1806" name="Google Shape;1806;p149"/>
          <p:cNvCxnSpPr/>
          <p:nvPr/>
        </p:nvCxnSpPr>
        <p:spPr>
          <a:xfrm>
            <a:off x="1562100" y="1621263"/>
            <a:ext cx="0" cy="1219200"/>
          </a:xfrm>
          <a:prstGeom prst="straightConnector1">
            <a:avLst/>
          </a:prstGeom>
          <a:noFill/>
          <a:ln w="28575" cap="flat" cmpd="sng">
            <a:solidFill>
              <a:srgbClr val="0000FF"/>
            </a:solidFill>
            <a:prstDash val="solid"/>
            <a:round/>
            <a:headEnd type="none" w="med" len="med"/>
            <a:tailEnd type="triangle" w="med" len="med"/>
          </a:ln>
        </p:spPr>
      </p:cxnSp>
      <p:cxnSp>
        <p:nvCxnSpPr>
          <p:cNvPr id="1807" name="Google Shape;1807;p149"/>
          <p:cNvCxnSpPr/>
          <p:nvPr/>
        </p:nvCxnSpPr>
        <p:spPr>
          <a:xfrm rot="10800000">
            <a:off x="711017" y="1621263"/>
            <a:ext cx="0" cy="1219200"/>
          </a:xfrm>
          <a:prstGeom prst="straightConnector1">
            <a:avLst/>
          </a:prstGeom>
          <a:noFill/>
          <a:ln w="28575" cap="flat" cmpd="sng">
            <a:solidFill>
              <a:srgbClr val="38761D"/>
            </a:solidFill>
            <a:prstDash val="solid"/>
            <a:round/>
            <a:headEnd type="none" w="med" len="med"/>
            <a:tailEnd type="triangle" w="med" len="med"/>
          </a:ln>
        </p:spPr>
      </p:cxnSp>
      <p:sp>
        <p:nvSpPr>
          <p:cNvPr id="1808" name="Google Shape;1808;p149"/>
          <p:cNvSpPr txBox="1"/>
          <p:nvPr/>
        </p:nvSpPr>
        <p:spPr>
          <a:xfrm>
            <a:off x="1061250" y="2980125"/>
            <a:ext cx="1001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Precision</a:t>
            </a:r>
            <a:endParaRPr sz="1600">
              <a:solidFill>
                <a:srgbClr val="666666"/>
              </a:solidFill>
              <a:latin typeface="Quattrocento Sans"/>
              <a:ea typeface="Quattrocento Sans"/>
              <a:cs typeface="Quattrocento Sans"/>
              <a:sym typeface="Quattrocento Sans"/>
            </a:endParaRPr>
          </a:p>
        </p:txBody>
      </p:sp>
      <p:sp>
        <p:nvSpPr>
          <p:cNvPr id="1809" name="Google Shape;1809;p149"/>
          <p:cNvSpPr txBox="1"/>
          <p:nvPr/>
        </p:nvSpPr>
        <p:spPr>
          <a:xfrm>
            <a:off x="285475" y="2980125"/>
            <a:ext cx="8511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Recall</a:t>
            </a:r>
            <a:endParaRPr sz="16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pic>
        <p:nvPicPr>
          <p:cNvPr id="1814" name="Google Shape;1814;p150"/>
          <p:cNvPicPr preferRelativeResize="0"/>
          <p:nvPr/>
        </p:nvPicPr>
        <p:blipFill>
          <a:blip r:embed="rId3">
            <a:alphaModFix/>
          </a:blip>
          <a:stretch>
            <a:fillRect/>
          </a:stretch>
        </p:blipFill>
        <p:spPr>
          <a:xfrm>
            <a:off x="2068563" y="1088003"/>
            <a:ext cx="4826149" cy="2285725"/>
          </a:xfrm>
          <a:prstGeom prst="rect">
            <a:avLst/>
          </a:prstGeom>
          <a:noFill/>
          <a:ln>
            <a:noFill/>
          </a:ln>
        </p:spPr>
      </p:pic>
      <p:sp>
        <p:nvSpPr>
          <p:cNvPr id="1815" name="Google Shape;1815;p150"/>
          <p:cNvSpPr txBox="1"/>
          <p:nvPr/>
        </p:nvSpPr>
        <p:spPr>
          <a:xfrm>
            <a:off x="2141613" y="3598300"/>
            <a:ext cx="4933800" cy="457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2400">
                <a:solidFill>
                  <a:srgbClr val="666666"/>
                </a:solidFill>
                <a:latin typeface="Quattrocento Sans"/>
                <a:ea typeface="Quattrocento Sans"/>
                <a:cs typeface="Quattrocento Sans"/>
                <a:sym typeface="Quattrocento Sans"/>
              </a:rPr>
              <a:t>Which threshold value to use?</a:t>
            </a:r>
            <a:endParaRPr sz="2400">
              <a:solidFill>
                <a:srgbClr val="666666"/>
              </a:solidFill>
              <a:latin typeface="Quattrocento Sans"/>
              <a:ea typeface="Quattrocento Sans"/>
              <a:cs typeface="Quattrocento Sans"/>
              <a:sym typeface="Quattrocento Sans"/>
            </a:endParaRPr>
          </a:p>
        </p:txBody>
      </p:sp>
      <p:sp>
        <p:nvSpPr>
          <p:cNvPr id="1816" name="Google Shape;1816;p15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Precision / Recall Curve</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pic>
        <p:nvPicPr>
          <p:cNvPr id="1821" name="Google Shape;1821;p151"/>
          <p:cNvPicPr preferRelativeResize="0"/>
          <p:nvPr/>
        </p:nvPicPr>
        <p:blipFill>
          <a:blip r:embed="rId3">
            <a:alphaModFix/>
          </a:blip>
          <a:stretch>
            <a:fillRect/>
          </a:stretch>
        </p:blipFill>
        <p:spPr>
          <a:xfrm>
            <a:off x="2068563" y="1088003"/>
            <a:ext cx="4826149" cy="2285725"/>
          </a:xfrm>
          <a:prstGeom prst="rect">
            <a:avLst/>
          </a:prstGeom>
          <a:noFill/>
          <a:ln>
            <a:noFill/>
          </a:ln>
        </p:spPr>
      </p:pic>
      <p:sp>
        <p:nvSpPr>
          <p:cNvPr id="1822" name="Google Shape;1822;p151"/>
          <p:cNvSpPr txBox="1"/>
          <p:nvPr/>
        </p:nvSpPr>
        <p:spPr>
          <a:xfrm>
            <a:off x="2141613" y="3598300"/>
            <a:ext cx="4933800" cy="457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Select the threshold to achieve 90% precision</a:t>
            </a:r>
            <a:endParaRPr sz="1800">
              <a:solidFill>
                <a:srgbClr val="666666"/>
              </a:solidFill>
              <a:latin typeface="Quattrocento Sans"/>
              <a:ea typeface="Quattrocento Sans"/>
              <a:cs typeface="Quattrocento Sans"/>
              <a:sym typeface="Quattrocento Sans"/>
            </a:endParaRPr>
          </a:p>
        </p:txBody>
      </p:sp>
      <p:cxnSp>
        <p:nvCxnSpPr>
          <p:cNvPr id="1823" name="Google Shape;1823;p151"/>
          <p:cNvCxnSpPr/>
          <p:nvPr/>
        </p:nvCxnSpPr>
        <p:spPr>
          <a:xfrm rot="10800000">
            <a:off x="5905500" y="1181100"/>
            <a:ext cx="0" cy="1892400"/>
          </a:xfrm>
          <a:prstGeom prst="straightConnector1">
            <a:avLst/>
          </a:prstGeom>
          <a:noFill/>
          <a:ln w="28575" cap="flat" cmpd="sng">
            <a:solidFill>
              <a:schemeClr val="dk2"/>
            </a:solidFill>
            <a:prstDash val="dash"/>
            <a:round/>
            <a:headEnd type="none" w="med" len="med"/>
            <a:tailEnd type="none" w="med" len="med"/>
          </a:ln>
        </p:spPr>
      </p:cxnSp>
      <p:cxnSp>
        <p:nvCxnSpPr>
          <p:cNvPr id="1824" name="Google Shape;1824;p151"/>
          <p:cNvCxnSpPr/>
          <p:nvPr/>
        </p:nvCxnSpPr>
        <p:spPr>
          <a:xfrm flipH="1">
            <a:off x="2235300" y="1206600"/>
            <a:ext cx="3670200" cy="12600"/>
          </a:xfrm>
          <a:prstGeom prst="straightConnector1">
            <a:avLst/>
          </a:prstGeom>
          <a:noFill/>
          <a:ln w="28575" cap="flat" cmpd="sng">
            <a:solidFill>
              <a:schemeClr val="dk2"/>
            </a:solidFill>
            <a:prstDash val="dash"/>
            <a:round/>
            <a:headEnd type="none" w="med" len="med"/>
            <a:tailEnd type="none" w="med" len="med"/>
          </a:ln>
        </p:spPr>
      </p:cxnSp>
      <p:sp>
        <p:nvSpPr>
          <p:cNvPr id="1825" name="Google Shape;1825;p151"/>
          <p:cNvSpPr txBox="1"/>
          <p:nvPr/>
        </p:nvSpPr>
        <p:spPr>
          <a:xfrm>
            <a:off x="241300" y="1790700"/>
            <a:ext cx="1435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90% Precision</a:t>
            </a:r>
            <a:endParaRPr sz="1600">
              <a:solidFill>
                <a:srgbClr val="666666"/>
              </a:solidFill>
              <a:latin typeface="Quattrocento Sans"/>
              <a:ea typeface="Quattrocento Sans"/>
              <a:cs typeface="Quattrocento Sans"/>
              <a:sym typeface="Quattrocento Sans"/>
            </a:endParaRPr>
          </a:p>
        </p:txBody>
      </p:sp>
      <p:cxnSp>
        <p:nvCxnSpPr>
          <p:cNvPr id="1826" name="Google Shape;1826;p151"/>
          <p:cNvCxnSpPr>
            <a:stCxn id="1825" idx="0"/>
          </p:cNvCxnSpPr>
          <p:nvPr/>
        </p:nvCxnSpPr>
        <p:spPr>
          <a:xfrm rot="10800000" flipH="1">
            <a:off x="958900" y="1244700"/>
            <a:ext cx="1289100" cy="546000"/>
          </a:xfrm>
          <a:prstGeom prst="straightConnector1">
            <a:avLst/>
          </a:prstGeom>
          <a:noFill/>
          <a:ln w="19050" cap="flat" cmpd="sng">
            <a:solidFill>
              <a:schemeClr val="dk2"/>
            </a:solidFill>
            <a:prstDash val="solid"/>
            <a:round/>
            <a:headEnd type="none" w="med" len="med"/>
            <a:tailEnd type="triangle" w="med" len="med"/>
          </a:ln>
        </p:spPr>
      </p:cxnSp>
      <p:sp>
        <p:nvSpPr>
          <p:cNvPr id="1827" name="Google Shape;1827;p151"/>
          <p:cNvSpPr txBox="1"/>
          <p:nvPr/>
        </p:nvSpPr>
        <p:spPr>
          <a:xfrm>
            <a:off x="7581900" y="2095500"/>
            <a:ext cx="14352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Set threshold to 400000</a:t>
            </a:r>
            <a:endParaRPr sz="1600">
              <a:solidFill>
                <a:srgbClr val="666666"/>
              </a:solidFill>
              <a:latin typeface="Quattrocento Sans"/>
              <a:ea typeface="Quattrocento Sans"/>
              <a:cs typeface="Quattrocento Sans"/>
              <a:sym typeface="Quattrocento Sans"/>
            </a:endParaRPr>
          </a:p>
        </p:txBody>
      </p:sp>
      <p:cxnSp>
        <p:nvCxnSpPr>
          <p:cNvPr id="1828" name="Google Shape;1828;p151"/>
          <p:cNvCxnSpPr>
            <a:stCxn id="1827" idx="2"/>
          </p:cNvCxnSpPr>
          <p:nvPr/>
        </p:nvCxnSpPr>
        <p:spPr>
          <a:xfrm flipH="1">
            <a:off x="5969100" y="2552700"/>
            <a:ext cx="2330400" cy="482700"/>
          </a:xfrm>
          <a:prstGeom prst="straightConnector1">
            <a:avLst/>
          </a:prstGeom>
          <a:noFill/>
          <a:ln w="28575" cap="flat" cmpd="sng">
            <a:solidFill>
              <a:schemeClr val="dk2"/>
            </a:solidFill>
            <a:prstDash val="solid"/>
            <a:round/>
            <a:headEnd type="none" w="med" len="med"/>
            <a:tailEnd type="triangle" w="med" len="med"/>
          </a:ln>
        </p:spPr>
      </p:cxnSp>
      <p:sp>
        <p:nvSpPr>
          <p:cNvPr id="1829" name="Google Shape;1829;p15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Precision / Recall Curve</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15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Curve Using Scikit-learn</a:t>
            </a:r>
            <a:endParaRPr sz="3200">
              <a:solidFill>
                <a:srgbClr val="666666"/>
              </a:solidFill>
              <a:latin typeface="Quattrocento Sans"/>
              <a:ea typeface="Quattrocento Sans"/>
              <a:cs typeface="Quattrocento Sans"/>
              <a:sym typeface="Quattrocento Sans"/>
            </a:endParaRPr>
          </a:p>
        </p:txBody>
      </p:sp>
      <p:sp>
        <p:nvSpPr>
          <p:cNvPr id="1835" name="Google Shape;1835;p152"/>
          <p:cNvSpPr/>
          <p:nvPr/>
        </p:nvSpPr>
        <p:spPr>
          <a:xfrm>
            <a:off x="357188" y="895944"/>
            <a:ext cx="8239200" cy="3825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Plot Precision / Recall Curve</a:t>
            </a:r>
            <a:endParaRPr sz="1900" b="1">
              <a:solidFill>
                <a:srgbClr val="666666"/>
              </a:solidFill>
              <a:latin typeface="Quattrocento Sans"/>
              <a:ea typeface="Quattrocento Sans"/>
              <a:cs typeface="Quattrocento Sans"/>
              <a:sym typeface="Quattrocento Sans"/>
            </a:endParaRPr>
          </a:p>
        </p:txBody>
      </p:sp>
      <p:sp>
        <p:nvSpPr>
          <p:cNvPr id="1836" name="Google Shape;1836;p152"/>
          <p:cNvSpPr/>
          <p:nvPr/>
        </p:nvSpPr>
        <p:spPr>
          <a:xfrm>
            <a:off x="435832" y="1336750"/>
            <a:ext cx="8336700" cy="27099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Get the scores of all the training dataset using </a:t>
            </a:r>
            <a:r>
              <a:rPr lang="en" sz="1900">
                <a:solidFill>
                  <a:srgbClr val="666666"/>
                </a:solidFill>
                <a:latin typeface="Consolas"/>
                <a:ea typeface="Consolas"/>
                <a:cs typeface="Consolas"/>
                <a:sym typeface="Consolas"/>
              </a:rPr>
              <a:t>cross_val_predict</a:t>
            </a:r>
            <a:r>
              <a:rPr lang="en" sz="1900">
                <a:solidFill>
                  <a:srgbClr val="666666"/>
                </a:solidFill>
                <a:latin typeface="Quattrocento Sans"/>
                <a:ea typeface="Quattrocento Sans"/>
                <a:cs typeface="Quattrocento Sans"/>
                <a:sym typeface="Quattrocento Sans"/>
              </a:rPr>
              <a:t> with </a:t>
            </a:r>
            <a:r>
              <a:rPr lang="en" sz="1900">
                <a:solidFill>
                  <a:srgbClr val="666666"/>
                </a:solidFill>
                <a:latin typeface="Consolas"/>
                <a:ea typeface="Consolas"/>
                <a:cs typeface="Consolas"/>
                <a:sym typeface="Consolas"/>
              </a:rPr>
              <a:t>decision_function</a:t>
            </a:r>
            <a:r>
              <a:rPr lang="en" sz="1900">
                <a:solidFill>
                  <a:srgbClr val="666666"/>
                </a:solidFill>
                <a:latin typeface="Quattrocento Sans"/>
                <a:ea typeface="Quattrocento Sans"/>
                <a:cs typeface="Quattrocento Sans"/>
                <a:sym typeface="Quattrocento Sans"/>
              </a:rPr>
              <a:t> as function</a:t>
            </a:r>
            <a:endParaRPr sz="1900">
              <a:solidFill>
                <a:srgbClr val="666666"/>
              </a:solidFill>
              <a:latin typeface="Quattrocento Sans"/>
              <a:ea typeface="Quattrocento Sans"/>
              <a:cs typeface="Quattrocento Sans"/>
              <a:sym typeface="Quattrocento Sans"/>
            </a:endParaRPr>
          </a:p>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Compute the precision and recall for all possible thresholds using </a:t>
            </a:r>
            <a:r>
              <a:rPr lang="en" sz="1900">
                <a:solidFill>
                  <a:srgbClr val="666666"/>
                </a:solidFill>
                <a:latin typeface="Consolas"/>
                <a:ea typeface="Consolas"/>
                <a:cs typeface="Consolas"/>
                <a:sym typeface="Consolas"/>
              </a:rPr>
              <a:t>precision_recall_curve()</a:t>
            </a:r>
            <a:endParaRPr sz="1900">
              <a:solidFill>
                <a:srgbClr val="666666"/>
              </a:solidFill>
              <a:latin typeface="Consolas"/>
              <a:ea typeface="Consolas"/>
              <a:cs typeface="Consolas"/>
              <a:sym typeface="Consolas"/>
            </a:endParaRPr>
          </a:p>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Plot both precision and recall for the thresholds using matplotlib</a:t>
            </a:r>
            <a:endParaRPr sz="1900">
              <a:solidFill>
                <a:srgbClr val="666666"/>
              </a:solidFill>
              <a:latin typeface="Quattrocento Sans"/>
              <a:ea typeface="Quattrocento Sans"/>
              <a:cs typeface="Quattrocento Sans"/>
              <a:sym typeface="Quattrocento Sans"/>
            </a:endParaRPr>
          </a:p>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Select the threshold value that gives the best precision/ recall tradeoff to the task at hand.</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840"/>
        <p:cNvGrpSpPr/>
        <p:nvPr/>
      </p:nvGrpSpPr>
      <p:grpSpPr>
        <a:xfrm>
          <a:off x="0" y="0"/>
          <a:ext cx="0" cy="0"/>
          <a:chOff x="0" y="0"/>
          <a:chExt cx="0" cy="0"/>
        </a:xfrm>
      </p:grpSpPr>
      <p:sp>
        <p:nvSpPr>
          <p:cNvPr id="1841" name="Google Shape;1841;p153"/>
          <p:cNvSpPr txBox="1"/>
          <p:nvPr/>
        </p:nvSpPr>
        <p:spPr>
          <a:xfrm>
            <a:off x="357152" y="1916499"/>
            <a:ext cx="8429700" cy="18087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y_scores = cross_val_predict(sgd_clf, X_train, y_train_5, cv=3, method="decision_function")</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from sklearn.metrics import precision_recall_curve</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precisions, recalls, thresholds = precision_recall_curve(y_train_5, y_scores)</a:t>
            </a:r>
            <a:endParaRPr sz="1600" b="1">
              <a:solidFill>
                <a:srgbClr val="666666"/>
              </a:solidFill>
              <a:latin typeface="Consolas"/>
              <a:ea typeface="Consolas"/>
              <a:cs typeface="Consolas"/>
              <a:sym typeface="Consolas"/>
            </a:endParaRPr>
          </a:p>
        </p:txBody>
      </p:sp>
      <p:sp>
        <p:nvSpPr>
          <p:cNvPr id="1842" name="Google Shape;1842;p153"/>
          <p:cNvSpPr txBox="1"/>
          <p:nvPr/>
        </p:nvSpPr>
        <p:spPr>
          <a:xfrm>
            <a:off x="357188" y="944670"/>
            <a:ext cx="8429700" cy="382500"/>
          </a:xfrm>
          <a:prstGeom prst="rect">
            <a:avLst/>
          </a:prstGeom>
          <a:noFill/>
          <a:ln>
            <a:noFill/>
          </a:ln>
        </p:spPr>
        <p:txBody>
          <a:bodyPr spcFirstLastPara="1" wrap="square" lIns="58925" tIns="58925" rIns="58925" bIns="58925" anchor="ctr" anchorCtr="0">
            <a:noAutofit/>
          </a:bodyPr>
          <a:lstStyle/>
          <a:p>
            <a:pPr marL="292100" lvl="0" indent="-279400" algn="l" rtl="0">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Calculating precision/ recall curve using Scikit-Learn</a:t>
            </a:r>
            <a:endParaRPr sz="900">
              <a:solidFill>
                <a:srgbClr val="666666"/>
              </a:solidFill>
              <a:latin typeface="Quattrocento Sans"/>
              <a:ea typeface="Quattrocento Sans"/>
              <a:cs typeface="Quattrocento Sans"/>
              <a:sym typeface="Quattrocento Sans"/>
            </a:endParaRPr>
          </a:p>
        </p:txBody>
      </p:sp>
      <p:sp>
        <p:nvSpPr>
          <p:cNvPr id="1843" name="Google Shape;1843;p153"/>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1844" name="Google Shape;1844;p15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Curve Using Scikit-learn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sp>
        <p:nvSpPr>
          <p:cNvPr id="1849" name="Google Shape;1849;p154"/>
          <p:cNvSpPr txBox="1"/>
          <p:nvPr/>
        </p:nvSpPr>
        <p:spPr>
          <a:xfrm>
            <a:off x="357150" y="1434350"/>
            <a:ext cx="8429700" cy="30156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b="1">
                <a:solidFill>
                  <a:srgbClr val="666666"/>
                </a:solidFill>
                <a:latin typeface="Consolas"/>
                <a:ea typeface="Consolas"/>
                <a:cs typeface="Consolas"/>
                <a:sym typeface="Consolas"/>
              </a:rPr>
              <a:t>&gt;&gt;&gt; </a:t>
            </a:r>
            <a:r>
              <a:rPr lang="en">
                <a:solidFill>
                  <a:srgbClr val="666666"/>
                </a:solidFill>
                <a:latin typeface="Consolas"/>
                <a:ea typeface="Consolas"/>
                <a:cs typeface="Consolas"/>
                <a:sym typeface="Consolas"/>
              </a:rPr>
              <a:t>def plot_precision_recall_vs_threshold(precisions, recalls, thresholds):</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plt.plot(thresholds, precisions[:-1], "b--", label="Precision", linewidth=2)</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plt.plot(thresholds, recalls[:-1], "g-", label="Recall", linewidth=2)</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plt.legend(loc="center right", fontsize=16)</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plt.xlabel("Threshold", fontsize=16)</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plt.grid(True)</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a:solidFill>
                  <a:srgbClr val="666666"/>
                </a:solidFill>
                <a:latin typeface="Consolas"/>
                <a:ea typeface="Consolas"/>
                <a:cs typeface="Consolas"/>
                <a:sym typeface="Consolas"/>
              </a:rPr>
              <a:t>    plt.axis([-50000, 50000, 0, 1])</a:t>
            </a:r>
            <a:endParaRPr>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solidFill>
                <a:srgbClr val="666666"/>
              </a:solidFill>
              <a:latin typeface="Consolas"/>
              <a:ea typeface="Consolas"/>
              <a:cs typeface="Consolas"/>
              <a:sym typeface="Consolas"/>
            </a:endParaRPr>
          </a:p>
          <a:p>
            <a:pPr marL="0" lvl="0" indent="0" algn="l" rtl="0">
              <a:spcBef>
                <a:spcPts val="0"/>
              </a:spcBef>
              <a:spcAft>
                <a:spcPts val="0"/>
              </a:spcAft>
              <a:buNone/>
            </a:pPr>
            <a:r>
              <a:rPr lang="en">
                <a:solidFill>
                  <a:srgbClr val="666666"/>
                </a:solidFill>
                <a:latin typeface="Consolas"/>
                <a:ea typeface="Consolas"/>
                <a:cs typeface="Consolas"/>
                <a:sym typeface="Consolas"/>
              </a:rPr>
              <a:t>plt.figure(figsize=(8, 4))</a:t>
            </a:r>
            <a:endParaRPr>
              <a:solidFill>
                <a:srgbClr val="666666"/>
              </a:solidFill>
              <a:latin typeface="Consolas"/>
              <a:ea typeface="Consolas"/>
              <a:cs typeface="Consolas"/>
              <a:sym typeface="Consolas"/>
            </a:endParaRPr>
          </a:p>
          <a:p>
            <a:pPr marL="0" lvl="0" indent="0" algn="l" rtl="0">
              <a:spcBef>
                <a:spcPts val="0"/>
              </a:spcBef>
              <a:spcAft>
                <a:spcPts val="0"/>
              </a:spcAft>
              <a:buNone/>
            </a:pPr>
            <a:endParaRPr>
              <a:solidFill>
                <a:srgbClr val="666666"/>
              </a:solidFill>
              <a:latin typeface="Consolas"/>
              <a:ea typeface="Consolas"/>
              <a:cs typeface="Consolas"/>
              <a:sym typeface="Consolas"/>
            </a:endParaRPr>
          </a:p>
          <a:p>
            <a:pPr marL="0" lvl="0" indent="0" algn="l" rtl="0">
              <a:spcBef>
                <a:spcPts val="0"/>
              </a:spcBef>
              <a:spcAft>
                <a:spcPts val="0"/>
              </a:spcAft>
              <a:buNone/>
            </a:pPr>
            <a:r>
              <a:rPr lang="en" b="1">
                <a:solidFill>
                  <a:srgbClr val="666666"/>
                </a:solidFill>
                <a:latin typeface="Consolas"/>
                <a:ea typeface="Consolas"/>
                <a:cs typeface="Consolas"/>
                <a:sym typeface="Consolas"/>
              </a:rPr>
              <a:t>&gt;&gt;&gt; </a:t>
            </a:r>
            <a:r>
              <a:rPr lang="en">
                <a:solidFill>
                  <a:srgbClr val="666666"/>
                </a:solidFill>
                <a:latin typeface="Consolas"/>
                <a:ea typeface="Consolas"/>
                <a:cs typeface="Consolas"/>
                <a:sym typeface="Consolas"/>
              </a:rPr>
              <a:t>plot_precision_recall_vs_threshold(precisions, recalls, thresholds)</a:t>
            </a:r>
            <a:endParaRPr>
              <a:solidFill>
                <a:srgbClr val="666666"/>
              </a:solidFill>
              <a:latin typeface="Consolas"/>
              <a:ea typeface="Consolas"/>
              <a:cs typeface="Consolas"/>
              <a:sym typeface="Consolas"/>
            </a:endParaRPr>
          </a:p>
          <a:p>
            <a:pPr marL="0" lvl="0" indent="0" algn="l" rtl="0">
              <a:spcBef>
                <a:spcPts val="0"/>
              </a:spcBef>
              <a:spcAft>
                <a:spcPts val="0"/>
              </a:spcAft>
              <a:buNone/>
            </a:pPr>
            <a:r>
              <a:rPr lang="en" b="1">
                <a:solidFill>
                  <a:srgbClr val="666666"/>
                </a:solidFill>
                <a:latin typeface="Consolas"/>
                <a:ea typeface="Consolas"/>
                <a:cs typeface="Consolas"/>
                <a:sym typeface="Consolas"/>
              </a:rPr>
              <a:t>&gt;&gt;&gt;</a:t>
            </a:r>
            <a:r>
              <a:rPr lang="en">
                <a:solidFill>
                  <a:srgbClr val="666666"/>
                </a:solidFill>
                <a:latin typeface="Consolas"/>
                <a:ea typeface="Consolas"/>
                <a:cs typeface="Consolas"/>
                <a:sym typeface="Consolas"/>
              </a:rPr>
              <a:t> plt.show()</a:t>
            </a:r>
            <a:endParaRPr b="1">
              <a:solidFill>
                <a:srgbClr val="666666"/>
              </a:solidFill>
              <a:latin typeface="Consolas"/>
              <a:ea typeface="Consolas"/>
              <a:cs typeface="Consolas"/>
              <a:sym typeface="Consolas"/>
            </a:endParaRPr>
          </a:p>
        </p:txBody>
      </p:sp>
      <p:sp>
        <p:nvSpPr>
          <p:cNvPr id="1850" name="Google Shape;1850;p154"/>
          <p:cNvSpPr txBox="1"/>
          <p:nvPr/>
        </p:nvSpPr>
        <p:spPr>
          <a:xfrm>
            <a:off x="357188" y="944670"/>
            <a:ext cx="8429700" cy="382500"/>
          </a:xfrm>
          <a:prstGeom prst="rect">
            <a:avLst/>
          </a:prstGeom>
          <a:noFill/>
          <a:ln>
            <a:noFill/>
          </a:ln>
        </p:spPr>
        <p:txBody>
          <a:bodyPr spcFirstLastPara="1" wrap="square" lIns="58925" tIns="58925" rIns="58925" bIns="58925" anchor="ctr" anchorCtr="0">
            <a:noAutofit/>
          </a:bodyPr>
          <a:lstStyle/>
          <a:p>
            <a:pPr marL="292100" lvl="0" indent="-279400" algn="l" rtl="0">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Plotting precision/ recall curve using Scikit-Learn</a:t>
            </a:r>
            <a:endParaRPr sz="900">
              <a:solidFill>
                <a:srgbClr val="666666"/>
              </a:solidFill>
              <a:latin typeface="Quattrocento Sans"/>
              <a:ea typeface="Quattrocento Sans"/>
              <a:cs typeface="Quattrocento Sans"/>
              <a:sym typeface="Quattrocento Sans"/>
            </a:endParaRPr>
          </a:p>
        </p:txBody>
      </p:sp>
      <p:sp>
        <p:nvSpPr>
          <p:cNvPr id="1851" name="Google Shape;1851;p154"/>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1852" name="Google Shape;1852;p15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Curve Using Scikit-learn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sp>
        <p:nvSpPr>
          <p:cNvPr id="1857" name="Google Shape;1857;p15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Curve</a:t>
            </a:r>
            <a:endParaRPr sz="3200">
              <a:solidFill>
                <a:srgbClr val="666666"/>
              </a:solidFill>
              <a:latin typeface="Quattrocento Sans"/>
              <a:ea typeface="Quattrocento Sans"/>
              <a:cs typeface="Quattrocento Sans"/>
              <a:sym typeface="Quattrocento Sans"/>
            </a:endParaRPr>
          </a:p>
        </p:txBody>
      </p:sp>
      <p:sp>
        <p:nvSpPr>
          <p:cNvPr id="1858" name="Google Shape;1858;p155"/>
          <p:cNvSpPr txBox="1"/>
          <p:nvPr/>
        </p:nvSpPr>
        <p:spPr>
          <a:xfrm>
            <a:off x="357188" y="944670"/>
            <a:ext cx="8429700" cy="382500"/>
          </a:xfrm>
          <a:prstGeom prst="rect">
            <a:avLst/>
          </a:prstGeom>
          <a:noFill/>
          <a:ln>
            <a:noFill/>
          </a:ln>
        </p:spPr>
        <p:txBody>
          <a:bodyPr spcFirstLastPara="1" wrap="square" lIns="58925" tIns="58925" rIns="58925" bIns="58925" anchor="ctr" anchorCtr="0">
            <a:noAutofit/>
          </a:bodyPr>
          <a:lstStyle/>
          <a:p>
            <a:pPr marL="292100" lvl="0" indent="-279400" algn="l" rtl="0">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Plotting precision/ recall curve using Scikit-Learn</a:t>
            </a:r>
            <a:endParaRPr sz="900">
              <a:solidFill>
                <a:srgbClr val="666666"/>
              </a:solidFill>
              <a:latin typeface="Quattrocento Sans"/>
              <a:ea typeface="Quattrocento Sans"/>
              <a:cs typeface="Quattrocento Sans"/>
              <a:sym typeface="Quattrocento Sans"/>
            </a:endParaRPr>
          </a:p>
        </p:txBody>
      </p:sp>
      <p:pic>
        <p:nvPicPr>
          <p:cNvPr id="1859" name="Google Shape;1859;p155"/>
          <p:cNvPicPr preferRelativeResize="0"/>
          <p:nvPr/>
        </p:nvPicPr>
        <p:blipFill>
          <a:blip r:embed="rId3">
            <a:alphaModFix/>
          </a:blip>
          <a:stretch>
            <a:fillRect/>
          </a:stretch>
        </p:blipFill>
        <p:spPr>
          <a:xfrm>
            <a:off x="2158925" y="1735578"/>
            <a:ext cx="4826149" cy="228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p:nvPr/>
        </p:nvSpPr>
        <p:spPr>
          <a:xfrm>
            <a:off x="357150" y="2044652"/>
            <a:ext cx="8429700" cy="1054200"/>
          </a:xfrm>
          <a:prstGeom prst="rect">
            <a:avLst/>
          </a:prstGeom>
          <a:noFill/>
          <a:ln>
            <a:noFill/>
          </a:ln>
        </p:spPr>
        <p:txBody>
          <a:bodyPr spcFirstLastPara="1" wrap="square" lIns="58925" tIns="58925" rIns="58925" bIns="58925" anchor="ctr" anchorCtr="0">
            <a:noAutofit/>
          </a:bodyPr>
          <a:lstStyle/>
          <a:p>
            <a:pPr marL="0" lvl="0" indent="0" algn="ctr" rtl="0">
              <a:lnSpc>
                <a:spcPct val="115000"/>
              </a:lnSpc>
              <a:spcBef>
                <a:spcPts val="0"/>
              </a:spcBef>
              <a:spcAft>
                <a:spcPts val="0"/>
              </a:spcAft>
              <a:buNone/>
            </a:pPr>
            <a:r>
              <a:rPr lang="en" sz="3000">
                <a:solidFill>
                  <a:srgbClr val="666666"/>
                </a:solidFill>
                <a:latin typeface="Quattrocento Sans"/>
                <a:ea typeface="Quattrocento Sans"/>
                <a:cs typeface="Quattrocento Sans"/>
                <a:sym typeface="Quattrocento Sans"/>
              </a:rPr>
              <a:t>So how do we train the model in classification?</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15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Building model with desired precision</a:t>
            </a:r>
            <a:endParaRPr sz="3200">
              <a:solidFill>
                <a:srgbClr val="666666"/>
              </a:solidFill>
              <a:latin typeface="Quattrocento Sans"/>
              <a:ea typeface="Quattrocento Sans"/>
              <a:cs typeface="Quattrocento Sans"/>
              <a:sym typeface="Quattrocento Sans"/>
            </a:endParaRPr>
          </a:p>
        </p:txBody>
      </p:sp>
      <p:sp>
        <p:nvSpPr>
          <p:cNvPr id="1865" name="Google Shape;1865;p156"/>
          <p:cNvSpPr/>
          <p:nvPr/>
        </p:nvSpPr>
        <p:spPr>
          <a:xfrm>
            <a:off x="357150" y="1047980"/>
            <a:ext cx="8429700" cy="14127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So let’s say you want to build a classifier with 90% precision</a:t>
            </a:r>
            <a:endParaRPr sz="1900">
              <a:solidFill>
                <a:srgbClr val="666666"/>
              </a:solidFill>
              <a:latin typeface="Quattrocento Sans"/>
              <a:ea typeface="Quattrocento Sans"/>
              <a:cs typeface="Quattrocento Sans"/>
              <a:sym typeface="Quattrocento Sans"/>
            </a:endParaRPr>
          </a:p>
          <a:p>
            <a:pPr marL="584200" marR="0" lvl="1"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Then first select the threshold value  which gives you 90% precision</a:t>
            </a:r>
            <a:endParaRPr sz="1900">
              <a:solidFill>
                <a:srgbClr val="666666"/>
              </a:solidFill>
              <a:latin typeface="Quattrocento Sans"/>
              <a:ea typeface="Quattrocento Sans"/>
              <a:cs typeface="Quattrocento Sans"/>
              <a:sym typeface="Quattrocento Sans"/>
            </a:endParaRPr>
          </a:p>
          <a:p>
            <a:pPr marL="584200" marR="0" lvl="1"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Then build classifier using this threshold</a:t>
            </a:r>
            <a:endParaRPr sz="1900">
              <a:solidFill>
                <a:srgbClr val="666666"/>
              </a:solidFill>
              <a:latin typeface="Quattrocento Sans"/>
              <a:ea typeface="Quattrocento Sans"/>
              <a:cs typeface="Quattrocento Sans"/>
              <a:sym typeface="Quattrocento Sans"/>
            </a:endParaRPr>
          </a:p>
        </p:txBody>
      </p:sp>
      <p:sp>
        <p:nvSpPr>
          <p:cNvPr id="1866" name="Google Shape;1866;p156"/>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1867" name="Google Shape;1867;p156"/>
          <p:cNvSpPr/>
          <p:nvPr/>
        </p:nvSpPr>
        <p:spPr>
          <a:xfrm>
            <a:off x="357200" y="2331226"/>
            <a:ext cx="8429700" cy="1077300"/>
          </a:xfrm>
          <a:prstGeom prst="rect">
            <a:avLst/>
          </a:prstGeom>
          <a:noFill/>
          <a:ln>
            <a:noFill/>
          </a:ln>
        </p:spPr>
        <p:txBody>
          <a:bodyPr spcFirstLastPara="1" wrap="square" lIns="32750" tIns="32750" rIns="32750" bIns="32750" anchor="ctr" anchorCtr="0">
            <a:noAutofit/>
          </a:bodyPr>
          <a:lstStyle/>
          <a:p>
            <a:pPr marL="0" marR="0" lvl="0" indent="0" algn="l" rtl="0">
              <a:lnSpc>
                <a:spcPct val="115000"/>
              </a:lnSpc>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threshold_90_precision = thresholds[np.argmax(precisions &gt;= 0.90)]</a:t>
            </a:r>
            <a:endParaRPr sz="1600">
              <a:solidFill>
                <a:srgbClr val="666666"/>
              </a:solidFill>
              <a:latin typeface="Consolas"/>
              <a:ea typeface="Consolas"/>
              <a:cs typeface="Consolas"/>
              <a:sym typeface="Consolas"/>
            </a:endParaRPr>
          </a:p>
          <a:p>
            <a:pPr marL="0" marR="0" lvl="0" indent="0" algn="l" rtl="0">
              <a:lnSpc>
                <a:spcPct val="115000"/>
              </a:lnSpc>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y_train_pred_90 = (y_scores &gt;= threshold_90_precision)</a:t>
            </a:r>
            <a:endParaRPr sz="1600">
              <a:solidFill>
                <a:srgbClr val="666666"/>
              </a:solidFill>
              <a:latin typeface="Consolas"/>
              <a:ea typeface="Consolas"/>
              <a:cs typeface="Consolas"/>
              <a:sym typeface="Consolas"/>
            </a:endParaRPr>
          </a:p>
        </p:txBody>
      </p:sp>
      <p:sp>
        <p:nvSpPr>
          <p:cNvPr id="1868" name="Google Shape;1868;p156"/>
          <p:cNvSpPr txBox="1"/>
          <p:nvPr/>
        </p:nvSpPr>
        <p:spPr>
          <a:xfrm>
            <a:off x="573550" y="3922375"/>
            <a:ext cx="3413700" cy="3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Quattrocento Sans"/>
                <a:ea typeface="Quattrocento Sans"/>
                <a:cs typeface="Quattrocento Sans"/>
                <a:sym typeface="Quattrocento Sans"/>
              </a:rPr>
              <a:t>This classifier will give 90% precision </a:t>
            </a:r>
            <a:endParaRPr sz="1800">
              <a:solidFill>
                <a:schemeClr val="dk2"/>
              </a:solidFill>
              <a:latin typeface="Quattrocento Sans"/>
              <a:ea typeface="Quattrocento Sans"/>
              <a:cs typeface="Quattrocento Sans"/>
              <a:sym typeface="Quattrocento Sans"/>
            </a:endParaRPr>
          </a:p>
        </p:txBody>
      </p:sp>
      <p:cxnSp>
        <p:nvCxnSpPr>
          <p:cNvPr id="1869" name="Google Shape;1869;p156"/>
          <p:cNvCxnSpPr>
            <a:stCxn id="1868" idx="0"/>
          </p:cNvCxnSpPr>
          <p:nvPr/>
        </p:nvCxnSpPr>
        <p:spPr>
          <a:xfrm rot="10800000">
            <a:off x="1560700" y="3183775"/>
            <a:ext cx="719700" cy="7386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15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Building model with desired precision</a:t>
            </a:r>
            <a:endParaRPr sz="3200">
              <a:solidFill>
                <a:srgbClr val="666666"/>
              </a:solidFill>
              <a:latin typeface="Quattrocento Sans"/>
              <a:ea typeface="Quattrocento Sans"/>
              <a:cs typeface="Quattrocento Sans"/>
              <a:sym typeface="Quattrocento Sans"/>
            </a:endParaRPr>
          </a:p>
        </p:txBody>
      </p:sp>
      <p:sp>
        <p:nvSpPr>
          <p:cNvPr id="1875" name="Google Shape;1875;p157"/>
          <p:cNvSpPr/>
          <p:nvPr/>
        </p:nvSpPr>
        <p:spPr>
          <a:xfrm>
            <a:off x="357150" y="1047977"/>
            <a:ext cx="8429700" cy="9411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15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Verify it</a:t>
            </a:r>
            <a:endParaRPr sz="1900">
              <a:solidFill>
                <a:srgbClr val="666666"/>
              </a:solidFill>
              <a:latin typeface="Quattrocento Sans"/>
              <a:ea typeface="Quattrocento Sans"/>
              <a:cs typeface="Quattrocento Sans"/>
              <a:sym typeface="Quattrocento Sans"/>
            </a:endParaRPr>
          </a:p>
        </p:txBody>
      </p:sp>
      <p:sp>
        <p:nvSpPr>
          <p:cNvPr id="1876" name="Google Shape;1876;p157"/>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1877" name="Google Shape;1877;p157"/>
          <p:cNvSpPr/>
          <p:nvPr/>
        </p:nvSpPr>
        <p:spPr>
          <a:xfrm>
            <a:off x="357200" y="1989075"/>
            <a:ext cx="8429700" cy="1717800"/>
          </a:xfrm>
          <a:prstGeom prst="rect">
            <a:avLst/>
          </a:prstGeom>
          <a:noFill/>
          <a:ln>
            <a:noFill/>
          </a:ln>
        </p:spPr>
        <p:txBody>
          <a:bodyPr spcFirstLastPara="1" wrap="square" lIns="32750" tIns="32750" rIns="32750" bIns="32750" anchor="ctr" anchorCtr="0">
            <a:noAutofit/>
          </a:bodyPr>
          <a:lstStyle/>
          <a:p>
            <a:pPr marL="0" marR="0" lvl="0" indent="0" algn="l" rtl="0">
              <a:lnSpc>
                <a:spcPct val="115000"/>
              </a:lnSpc>
              <a:spcBef>
                <a:spcPts val="0"/>
              </a:spcBef>
              <a:spcAft>
                <a:spcPts val="0"/>
              </a:spcAft>
              <a:buNone/>
            </a:pPr>
            <a:r>
              <a:rPr lang="en" sz="1600">
                <a:solidFill>
                  <a:srgbClr val="666666"/>
                </a:solidFill>
                <a:latin typeface="Consolas"/>
                <a:ea typeface="Consolas"/>
                <a:cs typeface="Consolas"/>
                <a:sym typeface="Consolas"/>
              </a:rPr>
              <a:t>&gt;&gt;&gt; precision_score(y_train_5, y_train_pred_90)</a:t>
            </a:r>
            <a:endParaRPr sz="1600">
              <a:solidFill>
                <a:srgbClr val="666666"/>
              </a:solidFill>
              <a:latin typeface="Consolas"/>
              <a:ea typeface="Consolas"/>
              <a:cs typeface="Consolas"/>
              <a:sym typeface="Consolas"/>
            </a:endParaRPr>
          </a:p>
          <a:p>
            <a:pPr marL="0" marR="0" lvl="0" indent="0" algn="l" rtl="0">
              <a:lnSpc>
                <a:spcPct val="115000"/>
              </a:lnSpc>
              <a:spcBef>
                <a:spcPts val="0"/>
              </a:spcBef>
              <a:spcAft>
                <a:spcPts val="0"/>
              </a:spcAft>
              <a:buNone/>
            </a:pPr>
            <a:r>
              <a:rPr lang="en" sz="1600">
                <a:solidFill>
                  <a:srgbClr val="666666"/>
                </a:solidFill>
                <a:latin typeface="Consolas"/>
                <a:ea typeface="Consolas"/>
                <a:cs typeface="Consolas"/>
                <a:sym typeface="Consolas"/>
              </a:rPr>
              <a:t>0.9000380083618396</a:t>
            </a:r>
            <a:endParaRPr sz="1600">
              <a:solidFill>
                <a:srgbClr val="666666"/>
              </a:solidFill>
              <a:latin typeface="Consolas"/>
              <a:ea typeface="Consolas"/>
              <a:cs typeface="Consolas"/>
              <a:sym typeface="Consolas"/>
            </a:endParaRPr>
          </a:p>
          <a:p>
            <a:pPr marL="0" marR="0" lvl="0" indent="0" algn="l" rtl="0">
              <a:lnSpc>
                <a:spcPct val="115000"/>
              </a:lnSpc>
              <a:spcBef>
                <a:spcPts val="0"/>
              </a:spcBef>
              <a:spcAft>
                <a:spcPts val="0"/>
              </a:spcAft>
              <a:buNone/>
            </a:pPr>
            <a:endParaRPr sz="1600">
              <a:solidFill>
                <a:srgbClr val="666666"/>
              </a:solidFill>
              <a:latin typeface="Consolas"/>
              <a:ea typeface="Consolas"/>
              <a:cs typeface="Consolas"/>
              <a:sym typeface="Consolas"/>
            </a:endParaRPr>
          </a:p>
          <a:p>
            <a:pPr marL="0" marR="0" lvl="0" indent="0" algn="l" rtl="0">
              <a:lnSpc>
                <a:spcPct val="115000"/>
              </a:lnSpc>
              <a:spcBef>
                <a:spcPts val="0"/>
              </a:spcBef>
              <a:spcAft>
                <a:spcPts val="0"/>
              </a:spcAft>
              <a:buNone/>
            </a:pPr>
            <a:r>
              <a:rPr lang="en" sz="1600">
                <a:solidFill>
                  <a:srgbClr val="666666"/>
                </a:solidFill>
                <a:latin typeface="Consolas"/>
                <a:ea typeface="Consolas"/>
                <a:cs typeface="Consolas"/>
                <a:sym typeface="Consolas"/>
              </a:rPr>
              <a:t>&gt;&gt;&gt; recall_score(y_train_5, y_train_pred_90)</a:t>
            </a:r>
            <a:endParaRPr sz="1600">
              <a:solidFill>
                <a:srgbClr val="666666"/>
              </a:solidFill>
              <a:latin typeface="Consolas"/>
              <a:ea typeface="Consolas"/>
              <a:cs typeface="Consolas"/>
              <a:sym typeface="Consolas"/>
            </a:endParaRPr>
          </a:p>
          <a:p>
            <a:pPr marL="0" marR="0" lvl="0" indent="0" algn="l" rtl="0">
              <a:lnSpc>
                <a:spcPct val="115000"/>
              </a:lnSpc>
              <a:spcBef>
                <a:spcPts val="0"/>
              </a:spcBef>
              <a:spcAft>
                <a:spcPts val="0"/>
              </a:spcAft>
              <a:buNone/>
            </a:pPr>
            <a:r>
              <a:rPr lang="en" sz="1600">
                <a:solidFill>
                  <a:srgbClr val="666666"/>
                </a:solidFill>
                <a:latin typeface="Consolas"/>
                <a:ea typeface="Consolas"/>
                <a:cs typeface="Consolas"/>
                <a:sym typeface="Consolas"/>
              </a:rPr>
              <a:t>0.4368197749492714</a:t>
            </a:r>
            <a:endParaRPr sz="1600">
              <a:solidFill>
                <a:srgbClr val="666666"/>
              </a:solidFill>
              <a:latin typeface="Consolas"/>
              <a:ea typeface="Consolas"/>
              <a:cs typeface="Consolas"/>
              <a:sym typeface="Consola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pic>
        <p:nvPicPr>
          <p:cNvPr id="1882" name="Google Shape;1882;p158"/>
          <p:cNvPicPr preferRelativeResize="0"/>
          <p:nvPr/>
        </p:nvPicPr>
        <p:blipFill>
          <a:blip r:embed="rId3">
            <a:alphaModFix/>
          </a:blip>
          <a:stretch>
            <a:fillRect/>
          </a:stretch>
        </p:blipFill>
        <p:spPr>
          <a:xfrm>
            <a:off x="429825" y="771131"/>
            <a:ext cx="2425800" cy="3601244"/>
          </a:xfrm>
          <a:prstGeom prst="rect">
            <a:avLst/>
          </a:prstGeom>
          <a:noFill/>
          <a:ln>
            <a:noFill/>
          </a:ln>
        </p:spPr>
      </p:pic>
      <p:pic>
        <p:nvPicPr>
          <p:cNvPr id="1883" name="Google Shape;1883;p158"/>
          <p:cNvPicPr preferRelativeResize="0"/>
          <p:nvPr/>
        </p:nvPicPr>
        <p:blipFill>
          <a:blip r:embed="rId4">
            <a:alphaModFix/>
          </a:blip>
          <a:stretch>
            <a:fillRect/>
          </a:stretch>
        </p:blipFill>
        <p:spPr>
          <a:xfrm>
            <a:off x="5454075" y="804528"/>
            <a:ext cx="3311300" cy="3178850"/>
          </a:xfrm>
          <a:prstGeom prst="rect">
            <a:avLst/>
          </a:prstGeom>
          <a:noFill/>
          <a:ln>
            <a:noFill/>
          </a:ln>
        </p:spPr>
      </p:pic>
      <p:sp>
        <p:nvSpPr>
          <p:cNvPr id="1884" name="Google Shape;1884;p158"/>
          <p:cNvSpPr txBox="1"/>
          <p:nvPr/>
        </p:nvSpPr>
        <p:spPr>
          <a:xfrm>
            <a:off x="2941950" y="2686050"/>
            <a:ext cx="24258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I want a model with 99% precision</a:t>
            </a:r>
            <a:endParaRPr sz="1800">
              <a:solidFill>
                <a:srgbClr val="666666"/>
              </a:solidFill>
              <a:latin typeface="Quattrocento Sans"/>
              <a:ea typeface="Quattrocento Sans"/>
              <a:cs typeface="Quattrocento Sans"/>
              <a:sym typeface="Quattrocento Sans"/>
            </a:endParaRPr>
          </a:p>
        </p:txBody>
      </p:sp>
      <p:sp>
        <p:nvSpPr>
          <p:cNvPr id="1885" name="Google Shape;1885;p158"/>
          <p:cNvSpPr/>
          <p:nvPr/>
        </p:nvSpPr>
        <p:spPr>
          <a:xfrm>
            <a:off x="3928575" y="1809750"/>
            <a:ext cx="876300" cy="876300"/>
          </a:xfrm>
          <a:prstGeom prst="bentArrow">
            <a:avLst>
              <a:gd name="adj1" fmla="val 25000"/>
              <a:gd name="adj2" fmla="val 25000"/>
              <a:gd name="adj3" fmla="val 25000"/>
              <a:gd name="adj4" fmla="val 4375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8"/>
          <p:cNvSpPr txBox="1"/>
          <p:nvPr/>
        </p:nvSpPr>
        <p:spPr>
          <a:xfrm>
            <a:off x="1093725" y="4372375"/>
            <a:ext cx="1098000" cy="33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2"/>
                </a:solidFill>
                <a:latin typeface="Quattrocento Sans"/>
                <a:ea typeface="Quattrocento Sans"/>
                <a:cs typeface="Quattrocento Sans"/>
                <a:sym typeface="Quattrocento Sans"/>
              </a:rPr>
              <a:t>Boss</a:t>
            </a:r>
            <a:endParaRPr sz="2500">
              <a:solidFill>
                <a:schemeClr val="dk2"/>
              </a:solidFill>
              <a:latin typeface="Quattrocento Sans"/>
              <a:ea typeface="Quattrocento Sans"/>
              <a:cs typeface="Quattrocento Sans"/>
              <a:sym typeface="Quattrocento Sans"/>
            </a:endParaRPr>
          </a:p>
        </p:txBody>
      </p:sp>
      <p:sp>
        <p:nvSpPr>
          <p:cNvPr id="1887" name="Google Shape;1887;p158"/>
          <p:cNvSpPr txBox="1"/>
          <p:nvPr/>
        </p:nvSpPr>
        <p:spPr>
          <a:xfrm>
            <a:off x="5772925" y="4293500"/>
            <a:ext cx="2673600" cy="33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2"/>
                </a:solidFill>
                <a:latin typeface="Quattrocento Sans"/>
                <a:ea typeface="Quattrocento Sans"/>
                <a:cs typeface="Quattrocento Sans"/>
                <a:sym typeface="Quattrocento Sans"/>
              </a:rPr>
              <a:t>ML Engineer</a:t>
            </a:r>
            <a:endParaRPr sz="25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pic>
        <p:nvPicPr>
          <p:cNvPr id="1892" name="Google Shape;1892;p159"/>
          <p:cNvPicPr preferRelativeResize="0"/>
          <p:nvPr/>
        </p:nvPicPr>
        <p:blipFill>
          <a:blip r:embed="rId3">
            <a:alphaModFix/>
          </a:blip>
          <a:stretch>
            <a:fillRect/>
          </a:stretch>
        </p:blipFill>
        <p:spPr>
          <a:xfrm>
            <a:off x="429825" y="771131"/>
            <a:ext cx="2425800" cy="3601244"/>
          </a:xfrm>
          <a:prstGeom prst="rect">
            <a:avLst/>
          </a:prstGeom>
          <a:noFill/>
          <a:ln>
            <a:noFill/>
          </a:ln>
        </p:spPr>
      </p:pic>
      <p:pic>
        <p:nvPicPr>
          <p:cNvPr id="1893" name="Google Shape;1893;p159"/>
          <p:cNvPicPr preferRelativeResize="0"/>
          <p:nvPr/>
        </p:nvPicPr>
        <p:blipFill>
          <a:blip r:embed="rId4">
            <a:alphaModFix/>
          </a:blip>
          <a:stretch>
            <a:fillRect/>
          </a:stretch>
        </p:blipFill>
        <p:spPr>
          <a:xfrm>
            <a:off x="5454075" y="804528"/>
            <a:ext cx="3311300" cy="3178850"/>
          </a:xfrm>
          <a:prstGeom prst="rect">
            <a:avLst/>
          </a:prstGeom>
          <a:noFill/>
          <a:ln>
            <a:noFill/>
          </a:ln>
        </p:spPr>
      </p:pic>
      <p:sp>
        <p:nvSpPr>
          <p:cNvPr id="1894" name="Google Shape;1894;p159"/>
          <p:cNvSpPr txBox="1"/>
          <p:nvPr/>
        </p:nvSpPr>
        <p:spPr>
          <a:xfrm>
            <a:off x="2941950" y="2686050"/>
            <a:ext cx="2425800" cy="64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At what recall? :)</a:t>
            </a:r>
            <a:endParaRPr sz="1800">
              <a:solidFill>
                <a:srgbClr val="666666"/>
              </a:solidFill>
              <a:latin typeface="Quattrocento Sans"/>
              <a:ea typeface="Quattrocento Sans"/>
              <a:cs typeface="Quattrocento Sans"/>
              <a:sym typeface="Quattrocento Sans"/>
            </a:endParaRPr>
          </a:p>
        </p:txBody>
      </p:sp>
      <p:sp>
        <p:nvSpPr>
          <p:cNvPr id="1895" name="Google Shape;1895;p159"/>
          <p:cNvSpPr/>
          <p:nvPr/>
        </p:nvSpPr>
        <p:spPr>
          <a:xfrm flipH="1">
            <a:off x="3585675" y="1809750"/>
            <a:ext cx="876300" cy="876300"/>
          </a:xfrm>
          <a:prstGeom prst="bentArrow">
            <a:avLst>
              <a:gd name="adj1" fmla="val 25000"/>
              <a:gd name="adj2" fmla="val 25000"/>
              <a:gd name="adj3" fmla="val 25000"/>
              <a:gd name="adj4" fmla="val 4375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9"/>
          <p:cNvSpPr txBox="1"/>
          <p:nvPr/>
        </p:nvSpPr>
        <p:spPr>
          <a:xfrm>
            <a:off x="1093725" y="4372375"/>
            <a:ext cx="1098000" cy="33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2"/>
                </a:solidFill>
                <a:latin typeface="Quattrocento Sans"/>
                <a:ea typeface="Quattrocento Sans"/>
                <a:cs typeface="Quattrocento Sans"/>
                <a:sym typeface="Quattrocento Sans"/>
              </a:rPr>
              <a:t>Boss</a:t>
            </a:r>
            <a:endParaRPr sz="2500">
              <a:solidFill>
                <a:schemeClr val="dk2"/>
              </a:solidFill>
              <a:latin typeface="Quattrocento Sans"/>
              <a:ea typeface="Quattrocento Sans"/>
              <a:cs typeface="Quattrocento Sans"/>
              <a:sym typeface="Quattrocento Sans"/>
            </a:endParaRPr>
          </a:p>
        </p:txBody>
      </p:sp>
      <p:sp>
        <p:nvSpPr>
          <p:cNvPr id="1897" name="Google Shape;1897;p159"/>
          <p:cNvSpPr txBox="1"/>
          <p:nvPr/>
        </p:nvSpPr>
        <p:spPr>
          <a:xfrm>
            <a:off x="5772925" y="4293500"/>
            <a:ext cx="2673600" cy="33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dk2"/>
                </a:solidFill>
                <a:latin typeface="Quattrocento Sans"/>
                <a:ea typeface="Quattrocento Sans"/>
                <a:cs typeface="Quattrocento Sans"/>
                <a:sym typeface="Quattrocento Sans"/>
              </a:rPr>
              <a:t>ML Engineer</a:t>
            </a:r>
            <a:endParaRPr sz="25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pic>
        <p:nvPicPr>
          <p:cNvPr id="1902" name="Google Shape;1902;p160"/>
          <p:cNvPicPr preferRelativeResize="0"/>
          <p:nvPr/>
        </p:nvPicPr>
        <p:blipFill>
          <a:blip r:embed="rId3">
            <a:alphaModFix/>
          </a:blip>
          <a:stretch>
            <a:fillRect/>
          </a:stretch>
        </p:blipFill>
        <p:spPr>
          <a:xfrm>
            <a:off x="2271175" y="2802550"/>
            <a:ext cx="5022476" cy="1664600"/>
          </a:xfrm>
          <a:prstGeom prst="rect">
            <a:avLst/>
          </a:prstGeom>
          <a:noFill/>
          <a:ln>
            <a:noFill/>
          </a:ln>
        </p:spPr>
      </p:pic>
      <p:sp>
        <p:nvSpPr>
          <p:cNvPr id="1903" name="Google Shape;1903;p160"/>
          <p:cNvSpPr txBox="1"/>
          <p:nvPr/>
        </p:nvSpPr>
        <p:spPr>
          <a:xfrm>
            <a:off x="872063" y="1843450"/>
            <a:ext cx="7820700" cy="95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2"/>
                </a:solidFill>
                <a:latin typeface="Quattrocento Sans"/>
                <a:ea typeface="Quattrocento Sans"/>
                <a:cs typeface="Quattrocento Sans"/>
                <a:sym typeface="Quattrocento Sans"/>
              </a:rPr>
              <a:t>Question - High Precision or High Recall?</a:t>
            </a:r>
            <a:endParaRPr sz="2500">
              <a:solidFill>
                <a:schemeClr val="dk2"/>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1904" name="Google Shape;1904;p160"/>
          <p:cNvSpPr txBox="1"/>
          <p:nvPr/>
        </p:nvSpPr>
        <p:spPr>
          <a:xfrm>
            <a:off x="872063" y="884350"/>
            <a:ext cx="7820700" cy="95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a:solidFill>
                  <a:schemeClr val="dk2"/>
                </a:solidFill>
                <a:latin typeface="Quattrocento Sans"/>
                <a:ea typeface="Quattrocento Sans"/>
                <a:cs typeface="Quattrocento Sans"/>
                <a:sym typeface="Quattrocento Sans"/>
              </a:rPr>
              <a:t>Say we have to build a model which detects if a video is safe for kids or not.</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161"/>
          <p:cNvSpPr txBox="1"/>
          <p:nvPr/>
        </p:nvSpPr>
        <p:spPr>
          <a:xfrm>
            <a:off x="3500250" y="4571950"/>
            <a:ext cx="2143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Precision</a:t>
            </a:r>
            <a:endParaRPr sz="2000" b="1">
              <a:solidFill>
                <a:srgbClr val="666666"/>
              </a:solidFill>
              <a:latin typeface="Quattrocento Sans"/>
              <a:ea typeface="Quattrocento Sans"/>
              <a:cs typeface="Quattrocento Sans"/>
              <a:sym typeface="Quattrocento Sans"/>
            </a:endParaRPr>
          </a:p>
        </p:txBody>
      </p:sp>
      <p:pic>
        <p:nvPicPr>
          <p:cNvPr id="1910" name="Google Shape;1910;p161"/>
          <p:cNvPicPr preferRelativeResize="0"/>
          <p:nvPr/>
        </p:nvPicPr>
        <p:blipFill>
          <a:blip r:embed="rId3">
            <a:alphaModFix/>
          </a:blip>
          <a:stretch>
            <a:fillRect/>
          </a:stretch>
        </p:blipFill>
        <p:spPr>
          <a:xfrm>
            <a:off x="2107086" y="1949567"/>
            <a:ext cx="1430967" cy="944256"/>
          </a:xfrm>
          <a:prstGeom prst="rect">
            <a:avLst/>
          </a:prstGeom>
          <a:noFill/>
          <a:ln>
            <a:noFill/>
          </a:ln>
        </p:spPr>
      </p:pic>
      <p:pic>
        <p:nvPicPr>
          <p:cNvPr id="1911" name="Google Shape;1911;p161"/>
          <p:cNvPicPr preferRelativeResize="0"/>
          <p:nvPr/>
        </p:nvPicPr>
        <p:blipFill>
          <a:blip r:embed="rId4">
            <a:alphaModFix/>
          </a:blip>
          <a:stretch>
            <a:fillRect/>
          </a:stretch>
        </p:blipFill>
        <p:spPr>
          <a:xfrm>
            <a:off x="5700702" y="1940957"/>
            <a:ext cx="1141717" cy="961476"/>
          </a:xfrm>
          <a:prstGeom prst="rect">
            <a:avLst/>
          </a:prstGeom>
          <a:noFill/>
          <a:ln>
            <a:noFill/>
          </a:ln>
        </p:spPr>
      </p:pic>
      <p:pic>
        <p:nvPicPr>
          <p:cNvPr id="1912" name="Google Shape;1912;p161"/>
          <p:cNvPicPr preferRelativeResize="0"/>
          <p:nvPr/>
        </p:nvPicPr>
        <p:blipFill>
          <a:blip r:embed="rId5">
            <a:alphaModFix/>
          </a:blip>
          <a:stretch>
            <a:fillRect/>
          </a:stretch>
        </p:blipFill>
        <p:spPr>
          <a:xfrm>
            <a:off x="2107092" y="3287424"/>
            <a:ext cx="1010679" cy="1050918"/>
          </a:xfrm>
          <a:prstGeom prst="rect">
            <a:avLst/>
          </a:prstGeom>
          <a:noFill/>
          <a:ln>
            <a:noFill/>
          </a:ln>
        </p:spPr>
      </p:pic>
      <p:pic>
        <p:nvPicPr>
          <p:cNvPr id="1913" name="Google Shape;1913;p161"/>
          <p:cNvPicPr preferRelativeResize="0"/>
          <p:nvPr/>
        </p:nvPicPr>
        <p:blipFill>
          <a:blip r:embed="rId6">
            <a:alphaModFix/>
          </a:blip>
          <a:stretch>
            <a:fillRect/>
          </a:stretch>
        </p:blipFill>
        <p:spPr>
          <a:xfrm>
            <a:off x="4082879" y="1940948"/>
            <a:ext cx="920566" cy="961483"/>
          </a:xfrm>
          <a:prstGeom prst="rect">
            <a:avLst/>
          </a:prstGeom>
          <a:noFill/>
          <a:ln>
            <a:noFill/>
          </a:ln>
        </p:spPr>
      </p:pic>
      <p:pic>
        <p:nvPicPr>
          <p:cNvPr id="1914" name="Google Shape;1914;p161"/>
          <p:cNvPicPr preferRelativeResize="0"/>
          <p:nvPr/>
        </p:nvPicPr>
        <p:blipFill>
          <a:blip r:embed="rId7">
            <a:alphaModFix/>
          </a:blip>
          <a:stretch>
            <a:fillRect/>
          </a:stretch>
        </p:blipFill>
        <p:spPr>
          <a:xfrm>
            <a:off x="5639918" y="3275093"/>
            <a:ext cx="1263294" cy="1075580"/>
          </a:xfrm>
          <a:prstGeom prst="rect">
            <a:avLst/>
          </a:prstGeom>
          <a:noFill/>
          <a:ln>
            <a:noFill/>
          </a:ln>
        </p:spPr>
      </p:pic>
      <p:pic>
        <p:nvPicPr>
          <p:cNvPr id="1915" name="Google Shape;1915;p161"/>
          <p:cNvPicPr preferRelativeResize="0"/>
          <p:nvPr/>
        </p:nvPicPr>
        <p:blipFill>
          <a:blip r:embed="rId8">
            <a:alphaModFix/>
          </a:blip>
          <a:stretch>
            <a:fillRect/>
          </a:stretch>
        </p:blipFill>
        <p:spPr>
          <a:xfrm>
            <a:off x="3908775" y="3275090"/>
            <a:ext cx="1268798" cy="1075584"/>
          </a:xfrm>
          <a:prstGeom prst="rect">
            <a:avLst/>
          </a:prstGeom>
          <a:noFill/>
          <a:ln>
            <a:noFill/>
          </a:ln>
        </p:spPr>
      </p:pic>
      <p:sp>
        <p:nvSpPr>
          <p:cNvPr id="1916" name="Google Shape;1916;p161"/>
          <p:cNvSpPr txBox="1"/>
          <p:nvPr/>
        </p:nvSpPr>
        <p:spPr>
          <a:xfrm>
            <a:off x="2139934" y="2902423"/>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1 - Not Safe</a:t>
            </a:r>
            <a:endParaRPr>
              <a:solidFill>
                <a:srgbClr val="666666"/>
              </a:solidFill>
              <a:latin typeface="Quattrocento Sans"/>
              <a:ea typeface="Quattrocento Sans"/>
              <a:cs typeface="Quattrocento Sans"/>
              <a:sym typeface="Quattrocento Sans"/>
            </a:endParaRPr>
          </a:p>
        </p:txBody>
      </p:sp>
      <p:sp>
        <p:nvSpPr>
          <p:cNvPr id="1917" name="Google Shape;1917;p161"/>
          <p:cNvSpPr txBox="1"/>
          <p:nvPr/>
        </p:nvSpPr>
        <p:spPr>
          <a:xfrm>
            <a:off x="4155600" y="2902425"/>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2 - Safe</a:t>
            </a:r>
            <a:endParaRPr>
              <a:solidFill>
                <a:srgbClr val="666666"/>
              </a:solidFill>
              <a:latin typeface="Quattrocento Sans"/>
              <a:ea typeface="Quattrocento Sans"/>
              <a:cs typeface="Quattrocento Sans"/>
              <a:sym typeface="Quattrocento Sans"/>
            </a:endParaRPr>
          </a:p>
        </p:txBody>
      </p:sp>
      <p:sp>
        <p:nvSpPr>
          <p:cNvPr id="1918" name="Google Shape;1918;p161"/>
          <p:cNvSpPr txBox="1"/>
          <p:nvPr/>
        </p:nvSpPr>
        <p:spPr>
          <a:xfrm>
            <a:off x="5618575" y="2902425"/>
            <a:ext cx="12633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3 - Not Safe</a:t>
            </a:r>
            <a:endParaRPr>
              <a:solidFill>
                <a:srgbClr val="666666"/>
              </a:solidFill>
              <a:latin typeface="Quattrocento Sans"/>
              <a:ea typeface="Quattrocento Sans"/>
              <a:cs typeface="Quattrocento Sans"/>
              <a:sym typeface="Quattrocento Sans"/>
            </a:endParaRPr>
          </a:p>
        </p:txBody>
      </p:sp>
      <p:sp>
        <p:nvSpPr>
          <p:cNvPr id="1919" name="Google Shape;1919;p161"/>
          <p:cNvSpPr txBox="1"/>
          <p:nvPr/>
        </p:nvSpPr>
        <p:spPr>
          <a:xfrm>
            <a:off x="3897501" y="4374850"/>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Not Safe</a:t>
            </a:r>
            <a:endParaRPr>
              <a:solidFill>
                <a:srgbClr val="666666"/>
              </a:solidFill>
              <a:latin typeface="Quattrocento Sans"/>
              <a:ea typeface="Quattrocento Sans"/>
              <a:cs typeface="Quattrocento Sans"/>
              <a:sym typeface="Quattrocento Sans"/>
            </a:endParaRPr>
          </a:p>
        </p:txBody>
      </p:sp>
      <p:sp>
        <p:nvSpPr>
          <p:cNvPr id="1920" name="Google Shape;1920;p161"/>
          <p:cNvSpPr txBox="1"/>
          <p:nvPr/>
        </p:nvSpPr>
        <p:spPr>
          <a:xfrm>
            <a:off x="2344224"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4 - Safe</a:t>
            </a:r>
            <a:endParaRPr>
              <a:solidFill>
                <a:srgbClr val="666666"/>
              </a:solidFill>
              <a:latin typeface="Quattrocento Sans"/>
              <a:ea typeface="Quattrocento Sans"/>
              <a:cs typeface="Quattrocento Sans"/>
              <a:sym typeface="Quattrocento Sans"/>
            </a:endParaRPr>
          </a:p>
        </p:txBody>
      </p:sp>
      <p:sp>
        <p:nvSpPr>
          <p:cNvPr id="1921" name="Google Shape;1921;p161"/>
          <p:cNvSpPr txBox="1"/>
          <p:nvPr/>
        </p:nvSpPr>
        <p:spPr>
          <a:xfrm>
            <a:off x="5820183"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6 - Safe</a:t>
            </a:r>
            <a:endParaRPr>
              <a:solidFill>
                <a:srgbClr val="666666"/>
              </a:solidFill>
              <a:latin typeface="Quattrocento Sans"/>
              <a:ea typeface="Quattrocento Sans"/>
              <a:cs typeface="Quattrocento Sans"/>
              <a:sym typeface="Quattrocento Sans"/>
            </a:endParaRPr>
          </a:p>
        </p:txBody>
      </p:sp>
      <p:pic>
        <p:nvPicPr>
          <p:cNvPr id="1922" name="Google Shape;1922;p161"/>
          <p:cNvPicPr preferRelativeResize="0"/>
          <p:nvPr/>
        </p:nvPicPr>
        <p:blipFill>
          <a:blip r:embed="rId9">
            <a:alphaModFix/>
          </a:blip>
          <a:stretch>
            <a:fillRect/>
          </a:stretch>
        </p:blipFill>
        <p:spPr>
          <a:xfrm>
            <a:off x="3177364" y="4071538"/>
            <a:ext cx="269071" cy="266809"/>
          </a:xfrm>
          <a:prstGeom prst="rect">
            <a:avLst/>
          </a:prstGeom>
          <a:noFill/>
          <a:ln>
            <a:noFill/>
          </a:ln>
        </p:spPr>
      </p:pic>
      <p:pic>
        <p:nvPicPr>
          <p:cNvPr id="1923" name="Google Shape;1923;p161"/>
          <p:cNvPicPr preferRelativeResize="0"/>
          <p:nvPr/>
        </p:nvPicPr>
        <p:blipFill>
          <a:blip r:embed="rId9">
            <a:alphaModFix/>
          </a:blip>
          <a:stretch>
            <a:fillRect/>
          </a:stretch>
        </p:blipFill>
        <p:spPr>
          <a:xfrm>
            <a:off x="6767939" y="4071538"/>
            <a:ext cx="269071" cy="266809"/>
          </a:xfrm>
          <a:prstGeom prst="rect">
            <a:avLst/>
          </a:prstGeom>
          <a:noFill/>
          <a:ln>
            <a:noFill/>
          </a:ln>
        </p:spPr>
      </p:pic>
      <p:sp>
        <p:nvSpPr>
          <p:cNvPr id="1924" name="Google Shape;1924;p16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
        <p:nvSpPr>
          <p:cNvPr id="1925" name="Google Shape;1925;p161"/>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666666"/>
                </a:solidFill>
                <a:latin typeface="Quattrocento Sans"/>
                <a:ea typeface="Quattrocento Sans"/>
                <a:cs typeface="Quattrocento Sans"/>
                <a:sym typeface="Quattrocento Sans"/>
              </a:rPr>
              <a:t>High precision means if the model classifies video 4 and video 6 as safe for kids, they are actually safe for kids. </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62"/>
          <p:cNvSpPr txBox="1"/>
          <p:nvPr/>
        </p:nvSpPr>
        <p:spPr>
          <a:xfrm>
            <a:off x="3500250" y="4571950"/>
            <a:ext cx="2143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Precision</a:t>
            </a:r>
            <a:endParaRPr sz="2000" b="1">
              <a:solidFill>
                <a:srgbClr val="666666"/>
              </a:solidFill>
              <a:latin typeface="Quattrocento Sans"/>
              <a:ea typeface="Quattrocento Sans"/>
              <a:cs typeface="Quattrocento Sans"/>
              <a:sym typeface="Quattrocento Sans"/>
            </a:endParaRPr>
          </a:p>
        </p:txBody>
      </p:sp>
      <p:sp>
        <p:nvSpPr>
          <p:cNvPr id="1931" name="Google Shape;1931;p162"/>
          <p:cNvSpPr txBox="1"/>
          <p:nvPr/>
        </p:nvSpPr>
        <p:spPr>
          <a:xfrm>
            <a:off x="3500250" y="4571950"/>
            <a:ext cx="2143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Precision</a:t>
            </a:r>
            <a:endParaRPr sz="2000" b="1">
              <a:solidFill>
                <a:srgbClr val="666666"/>
              </a:solidFill>
              <a:latin typeface="Quattrocento Sans"/>
              <a:ea typeface="Quattrocento Sans"/>
              <a:cs typeface="Quattrocento Sans"/>
              <a:sym typeface="Quattrocento Sans"/>
            </a:endParaRPr>
          </a:p>
        </p:txBody>
      </p:sp>
      <p:pic>
        <p:nvPicPr>
          <p:cNvPr id="1932" name="Google Shape;1932;p162"/>
          <p:cNvPicPr preferRelativeResize="0"/>
          <p:nvPr/>
        </p:nvPicPr>
        <p:blipFill>
          <a:blip r:embed="rId3">
            <a:alphaModFix/>
          </a:blip>
          <a:stretch>
            <a:fillRect/>
          </a:stretch>
        </p:blipFill>
        <p:spPr>
          <a:xfrm>
            <a:off x="2107086" y="1949567"/>
            <a:ext cx="1430967" cy="944256"/>
          </a:xfrm>
          <a:prstGeom prst="rect">
            <a:avLst/>
          </a:prstGeom>
          <a:noFill/>
          <a:ln>
            <a:noFill/>
          </a:ln>
        </p:spPr>
      </p:pic>
      <p:pic>
        <p:nvPicPr>
          <p:cNvPr id="1933" name="Google Shape;1933;p162"/>
          <p:cNvPicPr preferRelativeResize="0"/>
          <p:nvPr/>
        </p:nvPicPr>
        <p:blipFill>
          <a:blip r:embed="rId4">
            <a:alphaModFix/>
          </a:blip>
          <a:stretch>
            <a:fillRect/>
          </a:stretch>
        </p:blipFill>
        <p:spPr>
          <a:xfrm>
            <a:off x="5700702" y="1940957"/>
            <a:ext cx="1141717" cy="961476"/>
          </a:xfrm>
          <a:prstGeom prst="rect">
            <a:avLst/>
          </a:prstGeom>
          <a:noFill/>
          <a:ln>
            <a:noFill/>
          </a:ln>
        </p:spPr>
      </p:pic>
      <p:pic>
        <p:nvPicPr>
          <p:cNvPr id="1934" name="Google Shape;1934;p162"/>
          <p:cNvPicPr preferRelativeResize="0"/>
          <p:nvPr/>
        </p:nvPicPr>
        <p:blipFill>
          <a:blip r:embed="rId5">
            <a:alphaModFix/>
          </a:blip>
          <a:stretch>
            <a:fillRect/>
          </a:stretch>
        </p:blipFill>
        <p:spPr>
          <a:xfrm>
            <a:off x="2107092" y="3287424"/>
            <a:ext cx="1010679" cy="1050918"/>
          </a:xfrm>
          <a:prstGeom prst="rect">
            <a:avLst/>
          </a:prstGeom>
          <a:noFill/>
          <a:ln>
            <a:noFill/>
          </a:ln>
        </p:spPr>
      </p:pic>
      <p:pic>
        <p:nvPicPr>
          <p:cNvPr id="1935" name="Google Shape;1935;p162"/>
          <p:cNvPicPr preferRelativeResize="0"/>
          <p:nvPr/>
        </p:nvPicPr>
        <p:blipFill>
          <a:blip r:embed="rId6">
            <a:alphaModFix/>
          </a:blip>
          <a:stretch>
            <a:fillRect/>
          </a:stretch>
        </p:blipFill>
        <p:spPr>
          <a:xfrm>
            <a:off x="4082879" y="1940948"/>
            <a:ext cx="920566" cy="961483"/>
          </a:xfrm>
          <a:prstGeom prst="rect">
            <a:avLst/>
          </a:prstGeom>
          <a:noFill/>
          <a:ln>
            <a:noFill/>
          </a:ln>
        </p:spPr>
      </p:pic>
      <p:pic>
        <p:nvPicPr>
          <p:cNvPr id="1936" name="Google Shape;1936;p162"/>
          <p:cNvPicPr preferRelativeResize="0"/>
          <p:nvPr/>
        </p:nvPicPr>
        <p:blipFill>
          <a:blip r:embed="rId7">
            <a:alphaModFix/>
          </a:blip>
          <a:stretch>
            <a:fillRect/>
          </a:stretch>
        </p:blipFill>
        <p:spPr>
          <a:xfrm>
            <a:off x="5639918" y="3275093"/>
            <a:ext cx="1263294" cy="1075580"/>
          </a:xfrm>
          <a:prstGeom prst="rect">
            <a:avLst/>
          </a:prstGeom>
          <a:noFill/>
          <a:ln>
            <a:noFill/>
          </a:ln>
        </p:spPr>
      </p:pic>
      <p:pic>
        <p:nvPicPr>
          <p:cNvPr id="1937" name="Google Shape;1937;p162"/>
          <p:cNvPicPr preferRelativeResize="0"/>
          <p:nvPr/>
        </p:nvPicPr>
        <p:blipFill>
          <a:blip r:embed="rId8">
            <a:alphaModFix/>
          </a:blip>
          <a:stretch>
            <a:fillRect/>
          </a:stretch>
        </p:blipFill>
        <p:spPr>
          <a:xfrm>
            <a:off x="3908775" y="3275090"/>
            <a:ext cx="1268798" cy="1075584"/>
          </a:xfrm>
          <a:prstGeom prst="rect">
            <a:avLst/>
          </a:prstGeom>
          <a:noFill/>
          <a:ln>
            <a:noFill/>
          </a:ln>
        </p:spPr>
      </p:pic>
      <p:pic>
        <p:nvPicPr>
          <p:cNvPr id="1938" name="Google Shape;1938;p162"/>
          <p:cNvPicPr preferRelativeResize="0"/>
          <p:nvPr/>
        </p:nvPicPr>
        <p:blipFill>
          <a:blip r:embed="rId9">
            <a:alphaModFix/>
          </a:blip>
          <a:stretch>
            <a:fillRect/>
          </a:stretch>
        </p:blipFill>
        <p:spPr>
          <a:xfrm>
            <a:off x="3177364" y="4071538"/>
            <a:ext cx="269071" cy="266809"/>
          </a:xfrm>
          <a:prstGeom prst="rect">
            <a:avLst/>
          </a:prstGeom>
          <a:noFill/>
          <a:ln>
            <a:noFill/>
          </a:ln>
        </p:spPr>
      </p:pic>
      <p:pic>
        <p:nvPicPr>
          <p:cNvPr id="1939" name="Google Shape;1939;p162"/>
          <p:cNvPicPr preferRelativeResize="0"/>
          <p:nvPr/>
        </p:nvPicPr>
        <p:blipFill>
          <a:blip r:embed="rId9">
            <a:alphaModFix/>
          </a:blip>
          <a:stretch>
            <a:fillRect/>
          </a:stretch>
        </p:blipFill>
        <p:spPr>
          <a:xfrm>
            <a:off x="6767939" y="4071538"/>
            <a:ext cx="269071" cy="266809"/>
          </a:xfrm>
          <a:prstGeom prst="rect">
            <a:avLst/>
          </a:prstGeom>
          <a:noFill/>
          <a:ln>
            <a:noFill/>
          </a:ln>
        </p:spPr>
      </p:pic>
      <p:sp>
        <p:nvSpPr>
          <p:cNvPr id="1940" name="Google Shape;1940;p162"/>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In high precision, we are okay if the model is not able to classify video 2 as safe for kids but whichever videos it classifies as safe for kids they are actually safe.</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
        <p:nvSpPr>
          <p:cNvPr id="1941" name="Google Shape;1941;p162"/>
          <p:cNvSpPr txBox="1"/>
          <p:nvPr/>
        </p:nvSpPr>
        <p:spPr>
          <a:xfrm>
            <a:off x="2139934" y="2902423"/>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1 - Not Safe</a:t>
            </a:r>
            <a:endParaRPr>
              <a:solidFill>
                <a:srgbClr val="666666"/>
              </a:solidFill>
              <a:latin typeface="Quattrocento Sans"/>
              <a:ea typeface="Quattrocento Sans"/>
              <a:cs typeface="Quattrocento Sans"/>
              <a:sym typeface="Quattrocento Sans"/>
            </a:endParaRPr>
          </a:p>
        </p:txBody>
      </p:sp>
      <p:sp>
        <p:nvSpPr>
          <p:cNvPr id="1942" name="Google Shape;1942;p162"/>
          <p:cNvSpPr txBox="1"/>
          <p:nvPr/>
        </p:nvSpPr>
        <p:spPr>
          <a:xfrm>
            <a:off x="4155600" y="2902425"/>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2 - Safe</a:t>
            </a:r>
            <a:endParaRPr>
              <a:solidFill>
                <a:srgbClr val="666666"/>
              </a:solidFill>
              <a:latin typeface="Quattrocento Sans"/>
              <a:ea typeface="Quattrocento Sans"/>
              <a:cs typeface="Quattrocento Sans"/>
              <a:sym typeface="Quattrocento Sans"/>
            </a:endParaRPr>
          </a:p>
        </p:txBody>
      </p:sp>
      <p:sp>
        <p:nvSpPr>
          <p:cNvPr id="1943" name="Google Shape;1943;p162"/>
          <p:cNvSpPr txBox="1"/>
          <p:nvPr/>
        </p:nvSpPr>
        <p:spPr>
          <a:xfrm>
            <a:off x="5618575" y="2902425"/>
            <a:ext cx="12633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3 - Not Safe</a:t>
            </a:r>
            <a:endParaRPr>
              <a:solidFill>
                <a:srgbClr val="666666"/>
              </a:solidFill>
              <a:latin typeface="Quattrocento Sans"/>
              <a:ea typeface="Quattrocento Sans"/>
              <a:cs typeface="Quattrocento Sans"/>
              <a:sym typeface="Quattrocento Sans"/>
            </a:endParaRPr>
          </a:p>
        </p:txBody>
      </p:sp>
      <p:sp>
        <p:nvSpPr>
          <p:cNvPr id="1944" name="Google Shape;1944;p162"/>
          <p:cNvSpPr txBox="1"/>
          <p:nvPr/>
        </p:nvSpPr>
        <p:spPr>
          <a:xfrm>
            <a:off x="3897501" y="4374850"/>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Not Safe</a:t>
            </a:r>
            <a:endParaRPr>
              <a:solidFill>
                <a:srgbClr val="666666"/>
              </a:solidFill>
              <a:latin typeface="Quattrocento Sans"/>
              <a:ea typeface="Quattrocento Sans"/>
              <a:cs typeface="Quattrocento Sans"/>
              <a:sym typeface="Quattrocento Sans"/>
            </a:endParaRPr>
          </a:p>
        </p:txBody>
      </p:sp>
      <p:sp>
        <p:nvSpPr>
          <p:cNvPr id="1945" name="Google Shape;1945;p162"/>
          <p:cNvSpPr txBox="1"/>
          <p:nvPr/>
        </p:nvSpPr>
        <p:spPr>
          <a:xfrm>
            <a:off x="2344224"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4 - Safe</a:t>
            </a:r>
            <a:endParaRPr>
              <a:solidFill>
                <a:srgbClr val="666666"/>
              </a:solidFill>
              <a:latin typeface="Quattrocento Sans"/>
              <a:ea typeface="Quattrocento Sans"/>
              <a:cs typeface="Quattrocento Sans"/>
              <a:sym typeface="Quattrocento Sans"/>
            </a:endParaRPr>
          </a:p>
        </p:txBody>
      </p:sp>
      <p:sp>
        <p:nvSpPr>
          <p:cNvPr id="1946" name="Google Shape;1946;p162"/>
          <p:cNvSpPr txBox="1"/>
          <p:nvPr/>
        </p:nvSpPr>
        <p:spPr>
          <a:xfrm>
            <a:off x="5820183"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6 - Safe</a:t>
            </a:r>
            <a:endParaRPr>
              <a:solidFill>
                <a:srgbClr val="666666"/>
              </a:solidFill>
              <a:latin typeface="Quattrocento Sans"/>
              <a:ea typeface="Quattrocento Sans"/>
              <a:cs typeface="Quattrocento Sans"/>
              <a:sym typeface="Quattrocento Sans"/>
            </a:endParaRPr>
          </a:p>
        </p:txBody>
      </p:sp>
      <p:sp>
        <p:nvSpPr>
          <p:cNvPr id="1947" name="Google Shape;1947;p16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63"/>
          <p:cNvSpPr txBox="1"/>
          <p:nvPr/>
        </p:nvSpPr>
        <p:spPr>
          <a:xfrm>
            <a:off x="2932649" y="4738450"/>
            <a:ext cx="3278700" cy="24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Precision</a:t>
            </a:r>
            <a:r>
              <a:rPr lang="en" sz="2000">
                <a:solidFill>
                  <a:srgbClr val="666666"/>
                </a:solidFill>
                <a:latin typeface="Quattrocento Sans"/>
                <a:ea typeface="Quattrocento Sans"/>
                <a:cs typeface="Quattrocento Sans"/>
                <a:sym typeface="Quattrocento Sans"/>
              </a:rPr>
              <a:t>, Low </a:t>
            </a:r>
            <a:r>
              <a:rPr lang="en" sz="2000" b="1">
                <a:solidFill>
                  <a:srgbClr val="666666"/>
                </a:solidFill>
                <a:latin typeface="Quattrocento Sans"/>
                <a:ea typeface="Quattrocento Sans"/>
                <a:cs typeface="Quattrocento Sans"/>
                <a:sym typeface="Quattrocento Sans"/>
              </a:rPr>
              <a:t>Recall</a:t>
            </a:r>
            <a:endParaRPr sz="2000" b="1">
              <a:solidFill>
                <a:srgbClr val="666666"/>
              </a:solidFill>
              <a:latin typeface="Quattrocento Sans"/>
              <a:ea typeface="Quattrocento Sans"/>
              <a:cs typeface="Quattrocento Sans"/>
              <a:sym typeface="Quattrocento Sans"/>
            </a:endParaRPr>
          </a:p>
        </p:txBody>
      </p:sp>
      <p:pic>
        <p:nvPicPr>
          <p:cNvPr id="1953" name="Google Shape;1953;p163"/>
          <p:cNvPicPr preferRelativeResize="0"/>
          <p:nvPr/>
        </p:nvPicPr>
        <p:blipFill>
          <a:blip r:embed="rId3">
            <a:alphaModFix/>
          </a:blip>
          <a:stretch>
            <a:fillRect/>
          </a:stretch>
        </p:blipFill>
        <p:spPr>
          <a:xfrm>
            <a:off x="6070106" y="4714527"/>
            <a:ext cx="301177" cy="297148"/>
          </a:xfrm>
          <a:prstGeom prst="rect">
            <a:avLst/>
          </a:prstGeom>
          <a:noFill/>
          <a:ln>
            <a:noFill/>
          </a:ln>
        </p:spPr>
      </p:pic>
      <p:sp>
        <p:nvSpPr>
          <p:cNvPr id="1954" name="Google Shape;1954;p163"/>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We would prefer a model which has high precision and low recall.  It is okay if the model rejects many good videos but keeps only really safe ones</a:t>
            </a:r>
            <a:endParaRPr sz="1800">
              <a:solidFill>
                <a:srgbClr val="666666"/>
              </a:solidFill>
              <a:latin typeface="Quattrocento Sans"/>
              <a:ea typeface="Quattrocento Sans"/>
              <a:cs typeface="Quattrocento Sans"/>
              <a:sym typeface="Quattrocento Sans"/>
            </a:endParaRPr>
          </a:p>
        </p:txBody>
      </p:sp>
      <p:pic>
        <p:nvPicPr>
          <p:cNvPr id="1955" name="Google Shape;1955;p163"/>
          <p:cNvPicPr preferRelativeResize="0"/>
          <p:nvPr/>
        </p:nvPicPr>
        <p:blipFill>
          <a:blip r:embed="rId4">
            <a:alphaModFix/>
          </a:blip>
          <a:stretch>
            <a:fillRect/>
          </a:stretch>
        </p:blipFill>
        <p:spPr>
          <a:xfrm>
            <a:off x="2107086" y="1949567"/>
            <a:ext cx="1430967" cy="944256"/>
          </a:xfrm>
          <a:prstGeom prst="rect">
            <a:avLst/>
          </a:prstGeom>
          <a:noFill/>
          <a:ln>
            <a:noFill/>
          </a:ln>
        </p:spPr>
      </p:pic>
      <p:pic>
        <p:nvPicPr>
          <p:cNvPr id="1956" name="Google Shape;1956;p163"/>
          <p:cNvPicPr preferRelativeResize="0"/>
          <p:nvPr/>
        </p:nvPicPr>
        <p:blipFill>
          <a:blip r:embed="rId5">
            <a:alphaModFix/>
          </a:blip>
          <a:stretch>
            <a:fillRect/>
          </a:stretch>
        </p:blipFill>
        <p:spPr>
          <a:xfrm>
            <a:off x="5700702" y="1940957"/>
            <a:ext cx="1141717" cy="961476"/>
          </a:xfrm>
          <a:prstGeom prst="rect">
            <a:avLst/>
          </a:prstGeom>
          <a:noFill/>
          <a:ln>
            <a:noFill/>
          </a:ln>
        </p:spPr>
      </p:pic>
      <p:pic>
        <p:nvPicPr>
          <p:cNvPr id="1957" name="Google Shape;1957;p163"/>
          <p:cNvPicPr preferRelativeResize="0"/>
          <p:nvPr/>
        </p:nvPicPr>
        <p:blipFill>
          <a:blip r:embed="rId6">
            <a:alphaModFix/>
          </a:blip>
          <a:stretch>
            <a:fillRect/>
          </a:stretch>
        </p:blipFill>
        <p:spPr>
          <a:xfrm>
            <a:off x="2107092" y="3287424"/>
            <a:ext cx="1010679" cy="1050918"/>
          </a:xfrm>
          <a:prstGeom prst="rect">
            <a:avLst/>
          </a:prstGeom>
          <a:noFill/>
          <a:ln>
            <a:noFill/>
          </a:ln>
        </p:spPr>
      </p:pic>
      <p:pic>
        <p:nvPicPr>
          <p:cNvPr id="1958" name="Google Shape;1958;p163"/>
          <p:cNvPicPr preferRelativeResize="0"/>
          <p:nvPr/>
        </p:nvPicPr>
        <p:blipFill>
          <a:blip r:embed="rId7">
            <a:alphaModFix/>
          </a:blip>
          <a:stretch>
            <a:fillRect/>
          </a:stretch>
        </p:blipFill>
        <p:spPr>
          <a:xfrm>
            <a:off x="4082879" y="1940948"/>
            <a:ext cx="920566" cy="961483"/>
          </a:xfrm>
          <a:prstGeom prst="rect">
            <a:avLst/>
          </a:prstGeom>
          <a:noFill/>
          <a:ln>
            <a:noFill/>
          </a:ln>
        </p:spPr>
      </p:pic>
      <p:pic>
        <p:nvPicPr>
          <p:cNvPr id="1959" name="Google Shape;1959;p163"/>
          <p:cNvPicPr preferRelativeResize="0"/>
          <p:nvPr/>
        </p:nvPicPr>
        <p:blipFill>
          <a:blip r:embed="rId8">
            <a:alphaModFix/>
          </a:blip>
          <a:stretch>
            <a:fillRect/>
          </a:stretch>
        </p:blipFill>
        <p:spPr>
          <a:xfrm>
            <a:off x="5639918" y="3275093"/>
            <a:ext cx="1263294" cy="1075580"/>
          </a:xfrm>
          <a:prstGeom prst="rect">
            <a:avLst/>
          </a:prstGeom>
          <a:noFill/>
          <a:ln>
            <a:noFill/>
          </a:ln>
        </p:spPr>
      </p:pic>
      <p:pic>
        <p:nvPicPr>
          <p:cNvPr id="1960" name="Google Shape;1960;p163"/>
          <p:cNvPicPr preferRelativeResize="0"/>
          <p:nvPr/>
        </p:nvPicPr>
        <p:blipFill>
          <a:blip r:embed="rId9">
            <a:alphaModFix/>
          </a:blip>
          <a:stretch>
            <a:fillRect/>
          </a:stretch>
        </p:blipFill>
        <p:spPr>
          <a:xfrm>
            <a:off x="3908775" y="3275090"/>
            <a:ext cx="1268798" cy="1075584"/>
          </a:xfrm>
          <a:prstGeom prst="rect">
            <a:avLst/>
          </a:prstGeom>
          <a:noFill/>
          <a:ln>
            <a:noFill/>
          </a:ln>
        </p:spPr>
      </p:pic>
      <p:sp>
        <p:nvSpPr>
          <p:cNvPr id="1961" name="Google Shape;1961;p163"/>
          <p:cNvSpPr txBox="1"/>
          <p:nvPr/>
        </p:nvSpPr>
        <p:spPr>
          <a:xfrm>
            <a:off x="2139934" y="2902423"/>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1 - Not Safe</a:t>
            </a:r>
            <a:endParaRPr>
              <a:solidFill>
                <a:srgbClr val="666666"/>
              </a:solidFill>
              <a:latin typeface="Quattrocento Sans"/>
              <a:ea typeface="Quattrocento Sans"/>
              <a:cs typeface="Quattrocento Sans"/>
              <a:sym typeface="Quattrocento Sans"/>
            </a:endParaRPr>
          </a:p>
        </p:txBody>
      </p:sp>
      <p:sp>
        <p:nvSpPr>
          <p:cNvPr id="1962" name="Google Shape;1962;p163"/>
          <p:cNvSpPr txBox="1"/>
          <p:nvPr/>
        </p:nvSpPr>
        <p:spPr>
          <a:xfrm>
            <a:off x="4155600" y="2902425"/>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2 - Safe</a:t>
            </a:r>
            <a:endParaRPr>
              <a:solidFill>
                <a:srgbClr val="666666"/>
              </a:solidFill>
              <a:latin typeface="Quattrocento Sans"/>
              <a:ea typeface="Quattrocento Sans"/>
              <a:cs typeface="Quattrocento Sans"/>
              <a:sym typeface="Quattrocento Sans"/>
            </a:endParaRPr>
          </a:p>
        </p:txBody>
      </p:sp>
      <p:sp>
        <p:nvSpPr>
          <p:cNvPr id="1963" name="Google Shape;1963;p163"/>
          <p:cNvSpPr txBox="1"/>
          <p:nvPr/>
        </p:nvSpPr>
        <p:spPr>
          <a:xfrm>
            <a:off x="5618575" y="2902425"/>
            <a:ext cx="12633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3 - Not Safe</a:t>
            </a:r>
            <a:endParaRPr>
              <a:solidFill>
                <a:srgbClr val="666666"/>
              </a:solidFill>
              <a:latin typeface="Quattrocento Sans"/>
              <a:ea typeface="Quattrocento Sans"/>
              <a:cs typeface="Quattrocento Sans"/>
              <a:sym typeface="Quattrocento Sans"/>
            </a:endParaRPr>
          </a:p>
        </p:txBody>
      </p:sp>
      <p:sp>
        <p:nvSpPr>
          <p:cNvPr id="1964" name="Google Shape;1964;p163"/>
          <p:cNvSpPr txBox="1"/>
          <p:nvPr/>
        </p:nvSpPr>
        <p:spPr>
          <a:xfrm>
            <a:off x="3897501" y="4374850"/>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Not Safe</a:t>
            </a:r>
            <a:endParaRPr>
              <a:solidFill>
                <a:srgbClr val="666666"/>
              </a:solidFill>
              <a:latin typeface="Quattrocento Sans"/>
              <a:ea typeface="Quattrocento Sans"/>
              <a:cs typeface="Quattrocento Sans"/>
              <a:sym typeface="Quattrocento Sans"/>
            </a:endParaRPr>
          </a:p>
        </p:txBody>
      </p:sp>
      <p:sp>
        <p:nvSpPr>
          <p:cNvPr id="1965" name="Google Shape;1965;p163"/>
          <p:cNvSpPr txBox="1"/>
          <p:nvPr/>
        </p:nvSpPr>
        <p:spPr>
          <a:xfrm>
            <a:off x="2344224"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4 - Safe</a:t>
            </a:r>
            <a:endParaRPr>
              <a:solidFill>
                <a:srgbClr val="666666"/>
              </a:solidFill>
              <a:latin typeface="Quattrocento Sans"/>
              <a:ea typeface="Quattrocento Sans"/>
              <a:cs typeface="Quattrocento Sans"/>
              <a:sym typeface="Quattrocento Sans"/>
            </a:endParaRPr>
          </a:p>
        </p:txBody>
      </p:sp>
      <p:sp>
        <p:nvSpPr>
          <p:cNvPr id="1966" name="Google Shape;1966;p163"/>
          <p:cNvSpPr txBox="1"/>
          <p:nvPr/>
        </p:nvSpPr>
        <p:spPr>
          <a:xfrm>
            <a:off x="5820183"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6 - Safe</a:t>
            </a:r>
            <a:endParaRPr>
              <a:solidFill>
                <a:srgbClr val="666666"/>
              </a:solidFill>
              <a:latin typeface="Quattrocento Sans"/>
              <a:ea typeface="Quattrocento Sans"/>
              <a:cs typeface="Quattrocento Sans"/>
              <a:sym typeface="Quattrocento Sans"/>
            </a:endParaRPr>
          </a:p>
        </p:txBody>
      </p:sp>
      <p:pic>
        <p:nvPicPr>
          <p:cNvPr id="1967" name="Google Shape;1967;p163"/>
          <p:cNvPicPr preferRelativeResize="0"/>
          <p:nvPr/>
        </p:nvPicPr>
        <p:blipFill>
          <a:blip r:embed="rId3">
            <a:alphaModFix/>
          </a:blip>
          <a:stretch>
            <a:fillRect/>
          </a:stretch>
        </p:blipFill>
        <p:spPr>
          <a:xfrm>
            <a:off x="3177364" y="4071538"/>
            <a:ext cx="269071" cy="266809"/>
          </a:xfrm>
          <a:prstGeom prst="rect">
            <a:avLst/>
          </a:prstGeom>
          <a:noFill/>
          <a:ln>
            <a:noFill/>
          </a:ln>
        </p:spPr>
      </p:pic>
      <p:pic>
        <p:nvPicPr>
          <p:cNvPr id="1968" name="Google Shape;1968;p163"/>
          <p:cNvPicPr preferRelativeResize="0"/>
          <p:nvPr/>
        </p:nvPicPr>
        <p:blipFill>
          <a:blip r:embed="rId3">
            <a:alphaModFix/>
          </a:blip>
          <a:stretch>
            <a:fillRect/>
          </a:stretch>
        </p:blipFill>
        <p:spPr>
          <a:xfrm>
            <a:off x="6767939" y="4071538"/>
            <a:ext cx="269071" cy="266809"/>
          </a:xfrm>
          <a:prstGeom prst="rect">
            <a:avLst/>
          </a:prstGeom>
          <a:noFill/>
          <a:ln>
            <a:noFill/>
          </a:ln>
        </p:spPr>
      </p:pic>
      <p:sp>
        <p:nvSpPr>
          <p:cNvPr id="1969" name="Google Shape;1969;p16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1974" name="Google Shape;1974;p164"/>
          <p:cNvPicPr preferRelativeResize="0"/>
          <p:nvPr/>
        </p:nvPicPr>
        <p:blipFill>
          <a:blip r:embed="rId3">
            <a:alphaModFix/>
          </a:blip>
          <a:stretch>
            <a:fillRect/>
          </a:stretch>
        </p:blipFill>
        <p:spPr>
          <a:xfrm>
            <a:off x="2416975" y="2845853"/>
            <a:ext cx="4310051" cy="1863050"/>
          </a:xfrm>
          <a:prstGeom prst="rect">
            <a:avLst/>
          </a:prstGeom>
          <a:noFill/>
          <a:ln>
            <a:noFill/>
          </a:ln>
        </p:spPr>
      </p:pic>
      <p:sp>
        <p:nvSpPr>
          <p:cNvPr id="1975" name="Google Shape;1975;p164"/>
          <p:cNvSpPr txBox="1"/>
          <p:nvPr/>
        </p:nvSpPr>
        <p:spPr>
          <a:xfrm>
            <a:off x="661638" y="2092200"/>
            <a:ext cx="7820700" cy="95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500">
                <a:solidFill>
                  <a:schemeClr val="dk2"/>
                </a:solidFill>
                <a:latin typeface="Quattrocento Sans"/>
                <a:ea typeface="Quattrocento Sans"/>
                <a:cs typeface="Quattrocento Sans"/>
                <a:sym typeface="Quattrocento Sans"/>
              </a:rPr>
              <a:t>Question - High Precision or High Recall?</a:t>
            </a:r>
            <a:endParaRPr sz="2500">
              <a:solidFill>
                <a:schemeClr val="dk2"/>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1976" name="Google Shape;1976;p164"/>
          <p:cNvSpPr txBox="1"/>
          <p:nvPr/>
        </p:nvSpPr>
        <p:spPr>
          <a:xfrm>
            <a:off x="381300" y="841050"/>
            <a:ext cx="8381400" cy="95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a:solidFill>
                  <a:schemeClr val="dk2"/>
                </a:solidFill>
                <a:latin typeface="Quattrocento Sans"/>
                <a:ea typeface="Quattrocento Sans"/>
                <a:cs typeface="Quattrocento Sans"/>
                <a:sym typeface="Quattrocento Sans"/>
              </a:rPr>
              <a:t>Say we have to build a model which detects shoplifters on the basis of surveillance image. In case, someone is marked as shoplifter, we manually examine.</a:t>
            </a:r>
            <a:endParaRPr sz="23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pic>
        <p:nvPicPr>
          <p:cNvPr id="1981" name="Google Shape;1981;p165"/>
          <p:cNvPicPr preferRelativeResize="0"/>
          <p:nvPr/>
        </p:nvPicPr>
        <p:blipFill>
          <a:blip r:embed="rId3">
            <a:alphaModFix/>
          </a:blip>
          <a:stretch>
            <a:fillRect/>
          </a:stretch>
        </p:blipFill>
        <p:spPr>
          <a:xfrm>
            <a:off x="4995714" y="3475479"/>
            <a:ext cx="1044639" cy="970440"/>
          </a:xfrm>
          <a:prstGeom prst="rect">
            <a:avLst/>
          </a:prstGeom>
          <a:noFill/>
          <a:ln>
            <a:noFill/>
          </a:ln>
        </p:spPr>
      </p:pic>
      <p:pic>
        <p:nvPicPr>
          <p:cNvPr id="1982" name="Google Shape;1982;p165"/>
          <p:cNvPicPr preferRelativeResize="0"/>
          <p:nvPr/>
        </p:nvPicPr>
        <p:blipFill>
          <a:blip r:embed="rId4">
            <a:alphaModFix/>
          </a:blip>
          <a:stretch>
            <a:fillRect/>
          </a:stretch>
        </p:blipFill>
        <p:spPr>
          <a:xfrm>
            <a:off x="2836843" y="2414469"/>
            <a:ext cx="975441" cy="891967"/>
          </a:xfrm>
          <a:prstGeom prst="rect">
            <a:avLst/>
          </a:prstGeom>
          <a:noFill/>
          <a:ln>
            <a:noFill/>
          </a:ln>
        </p:spPr>
      </p:pic>
      <p:pic>
        <p:nvPicPr>
          <p:cNvPr id="1983" name="Google Shape;1983;p165"/>
          <p:cNvPicPr preferRelativeResize="0"/>
          <p:nvPr/>
        </p:nvPicPr>
        <p:blipFill>
          <a:blip r:embed="rId5">
            <a:alphaModFix/>
          </a:blip>
          <a:stretch>
            <a:fillRect/>
          </a:stretch>
        </p:blipFill>
        <p:spPr>
          <a:xfrm>
            <a:off x="2855931" y="3574623"/>
            <a:ext cx="937249" cy="772152"/>
          </a:xfrm>
          <a:prstGeom prst="rect">
            <a:avLst/>
          </a:prstGeom>
          <a:noFill/>
          <a:ln>
            <a:noFill/>
          </a:ln>
        </p:spPr>
      </p:pic>
      <p:pic>
        <p:nvPicPr>
          <p:cNvPr id="1984" name="Google Shape;1984;p165"/>
          <p:cNvPicPr preferRelativeResize="0"/>
          <p:nvPr/>
        </p:nvPicPr>
        <p:blipFill>
          <a:blip r:embed="rId6">
            <a:alphaModFix/>
          </a:blip>
          <a:stretch>
            <a:fillRect/>
          </a:stretch>
        </p:blipFill>
        <p:spPr>
          <a:xfrm>
            <a:off x="4824771" y="2445247"/>
            <a:ext cx="1386523" cy="830412"/>
          </a:xfrm>
          <a:prstGeom prst="rect">
            <a:avLst/>
          </a:prstGeom>
          <a:noFill/>
          <a:ln>
            <a:noFill/>
          </a:ln>
        </p:spPr>
      </p:pic>
      <p:pic>
        <p:nvPicPr>
          <p:cNvPr id="1985" name="Google Shape;1985;p165"/>
          <p:cNvPicPr preferRelativeResize="0"/>
          <p:nvPr/>
        </p:nvPicPr>
        <p:blipFill>
          <a:blip r:embed="rId7">
            <a:alphaModFix/>
          </a:blip>
          <a:stretch>
            <a:fillRect/>
          </a:stretch>
        </p:blipFill>
        <p:spPr>
          <a:xfrm>
            <a:off x="3686554" y="3050598"/>
            <a:ext cx="266817" cy="225067"/>
          </a:xfrm>
          <a:prstGeom prst="rect">
            <a:avLst/>
          </a:prstGeom>
          <a:noFill/>
          <a:ln>
            <a:noFill/>
          </a:ln>
        </p:spPr>
      </p:pic>
      <p:pic>
        <p:nvPicPr>
          <p:cNvPr id="1986" name="Google Shape;1986;p165"/>
          <p:cNvPicPr preferRelativeResize="0"/>
          <p:nvPr/>
        </p:nvPicPr>
        <p:blipFill>
          <a:blip r:embed="rId7">
            <a:alphaModFix/>
          </a:blip>
          <a:stretch>
            <a:fillRect/>
          </a:stretch>
        </p:blipFill>
        <p:spPr>
          <a:xfrm>
            <a:off x="6040351" y="4065806"/>
            <a:ext cx="266817" cy="225067"/>
          </a:xfrm>
          <a:prstGeom prst="rect">
            <a:avLst/>
          </a:prstGeom>
          <a:noFill/>
          <a:ln>
            <a:noFill/>
          </a:ln>
        </p:spPr>
      </p:pic>
      <p:sp>
        <p:nvSpPr>
          <p:cNvPr id="1987" name="Google Shape;1987;p165"/>
          <p:cNvSpPr txBox="1"/>
          <p:nvPr/>
        </p:nvSpPr>
        <p:spPr>
          <a:xfrm>
            <a:off x="3423449" y="4606275"/>
            <a:ext cx="22971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Recall</a:t>
            </a:r>
            <a:endParaRPr sz="2000" b="1">
              <a:solidFill>
                <a:srgbClr val="666666"/>
              </a:solidFill>
              <a:latin typeface="Quattrocento Sans"/>
              <a:ea typeface="Quattrocento Sans"/>
              <a:cs typeface="Quattrocento Sans"/>
              <a:sym typeface="Quattrocento Sans"/>
            </a:endParaRPr>
          </a:p>
        </p:txBody>
      </p:sp>
      <p:sp>
        <p:nvSpPr>
          <p:cNvPr id="1988" name="Google Shape;1988;p165"/>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We would prefer the model to have high recall even if the precision is low because our goal is to catch almost all the shoplifters.</a:t>
            </a:r>
            <a:endParaRPr sz="1800">
              <a:solidFill>
                <a:srgbClr val="666666"/>
              </a:solidFill>
              <a:latin typeface="Quattrocento Sans"/>
              <a:ea typeface="Quattrocento Sans"/>
              <a:cs typeface="Quattrocento Sans"/>
              <a:sym typeface="Quattrocento Sans"/>
            </a:endParaRPr>
          </a:p>
        </p:txBody>
      </p:sp>
      <p:sp>
        <p:nvSpPr>
          <p:cNvPr id="1989" name="Google Shape;1989;p16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2"/>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335" name="Google Shape;335;p42"/>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336" name="Google Shape;336;p42"/>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337" name="Google Shape;337;p42"/>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338" name="Google Shape;338;p42"/>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339" name="Google Shape;339;p42"/>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40" name="Google Shape;340;p42"/>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341" name="Google Shape;341;p42"/>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42" name="Google Shape;342;p42"/>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343" name="Google Shape;343;p42"/>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344" name="Google Shape;344;p42"/>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9063827A-8C81-3D23-355C-B8A5C13D850F}"/>
              </a:ext>
            </a:extLst>
          </p:cNvPr>
          <p:cNvPicPr>
            <a:picLocks noChangeAspect="1"/>
          </p:cNvPicPr>
          <p:nvPr/>
        </p:nvPicPr>
        <p:blipFill>
          <a:blip r:embed="rId8"/>
          <a:srcRect r="335"/>
          <a:stretch/>
        </p:blipFill>
        <p:spPr>
          <a:xfrm>
            <a:off x="138099" y="1776647"/>
            <a:ext cx="8838121" cy="240982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66"/>
          <p:cNvSpPr txBox="1"/>
          <p:nvPr/>
        </p:nvSpPr>
        <p:spPr>
          <a:xfrm>
            <a:off x="3423449" y="4606275"/>
            <a:ext cx="22971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Recall</a:t>
            </a:r>
            <a:endParaRPr sz="2000" b="1">
              <a:solidFill>
                <a:srgbClr val="666666"/>
              </a:solidFill>
              <a:latin typeface="Quattrocento Sans"/>
              <a:ea typeface="Quattrocento Sans"/>
              <a:cs typeface="Quattrocento Sans"/>
              <a:sym typeface="Quattrocento Sans"/>
            </a:endParaRPr>
          </a:p>
        </p:txBody>
      </p:sp>
      <p:pic>
        <p:nvPicPr>
          <p:cNvPr id="1995" name="Google Shape;1995;p166"/>
          <p:cNvPicPr preferRelativeResize="0"/>
          <p:nvPr/>
        </p:nvPicPr>
        <p:blipFill>
          <a:blip r:embed="rId3">
            <a:alphaModFix/>
          </a:blip>
          <a:stretch>
            <a:fillRect/>
          </a:stretch>
        </p:blipFill>
        <p:spPr>
          <a:xfrm>
            <a:off x="4995714" y="3475479"/>
            <a:ext cx="1044639" cy="970440"/>
          </a:xfrm>
          <a:prstGeom prst="rect">
            <a:avLst/>
          </a:prstGeom>
          <a:noFill/>
          <a:ln>
            <a:noFill/>
          </a:ln>
        </p:spPr>
      </p:pic>
      <p:pic>
        <p:nvPicPr>
          <p:cNvPr id="1996" name="Google Shape;1996;p166"/>
          <p:cNvPicPr preferRelativeResize="0"/>
          <p:nvPr/>
        </p:nvPicPr>
        <p:blipFill>
          <a:blip r:embed="rId4">
            <a:alphaModFix/>
          </a:blip>
          <a:stretch>
            <a:fillRect/>
          </a:stretch>
        </p:blipFill>
        <p:spPr>
          <a:xfrm>
            <a:off x="2836843" y="2414469"/>
            <a:ext cx="975441" cy="891967"/>
          </a:xfrm>
          <a:prstGeom prst="rect">
            <a:avLst/>
          </a:prstGeom>
          <a:noFill/>
          <a:ln>
            <a:noFill/>
          </a:ln>
        </p:spPr>
      </p:pic>
      <p:pic>
        <p:nvPicPr>
          <p:cNvPr id="1997" name="Google Shape;1997;p166"/>
          <p:cNvPicPr preferRelativeResize="0"/>
          <p:nvPr/>
        </p:nvPicPr>
        <p:blipFill>
          <a:blip r:embed="rId5">
            <a:alphaModFix/>
          </a:blip>
          <a:stretch>
            <a:fillRect/>
          </a:stretch>
        </p:blipFill>
        <p:spPr>
          <a:xfrm>
            <a:off x="2855931" y="3574623"/>
            <a:ext cx="937249" cy="772152"/>
          </a:xfrm>
          <a:prstGeom prst="rect">
            <a:avLst/>
          </a:prstGeom>
          <a:noFill/>
          <a:ln>
            <a:noFill/>
          </a:ln>
        </p:spPr>
      </p:pic>
      <p:pic>
        <p:nvPicPr>
          <p:cNvPr id="1998" name="Google Shape;1998;p166"/>
          <p:cNvPicPr preferRelativeResize="0"/>
          <p:nvPr/>
        </p:nvPicPr>
        <p:blipFill>
          <a:blip r:embed="rId6">
            <a:alphaModFix/>
          </a:blip>
          <a:stretch>
            <a:fillRect/>
          </a:stretch>
        </p:blipFill>
        <p:spPr>
          <a:xfrm>
            <a:off x="4824771" y="2445247"/>
            <a:ext cx="1386523" cy="830412"/>
          </a:xfrm>
          <a:prstGeom prst="rect">
            <a:avLst/>
          </a:prstGeom>
          <a:noFill/>
          <a:ln>
            <a:noFill/>
          </a:ln>
        </p:spPr>
      </p:pic>
      <p:pic>
        <p:nvPicPr>
          <p:cNvPr id="1999" name="Google Shape;1999;p166"/>
          <p:cNvPicPr preferRelativeResize="0"/>
          <p:nvPr/>
        </p:nvPicPr>
        <p:blipFill>
          <a:blip r:embed="rId7">
            <a:alphaModFix/>
          </a:blip>
          <a:stretch>
            <a:fillRect/>
          </a:stretch>
        </p:blipFill>
        <p:spPr>
          <a:xfrm>
            <a:off x="3686554" y="3050598"/>
            <a:ext cx="266817" cy="225067"/>
          </a:xfrm>
          <a:prstGeom prst="rect">
            <a:avLst/>
          </a:prstGeom>
          <a:noFill/>
          <a:ln>
            <a:noFill/>
          </a:ln>
        </p:spPr>
      </p:pic>
      <p:pic>
        <p:nvPicPr>
          <p:cNvPr id="2000" name="Google Shape;2000;p166"/>
          <p:cNvPicPr preferRelativeResize="0"/>
          <p:nvPr/>
        </p:nvPicPr>
        <p:blipFill>
          <a:blip r:embed="rId7">
            <a:alphaModFix/>
          </a:blip>
          <a:stretch>
            <a:fillRect/>
          </a:stretch>
        </p:blipFill>
        <p:spPr>
          <a:xfrm>
            <a:off x="5964151" y="4065806"/>
            <a:ext cx="266817" cy="225067"/>
          </a:xfrm>
          <a:prstGeom prst="rect">
            <a:avLst/>
          </a:prstGeom>
          <a:noFill/>
          <a:ln>
            <a:noFill/>
          </a:ln>
        </p:spPr>
      </p:pic>
      <p:sp>
        <p:nvSpPr>
          <p:cNvPr id="2001" name="Google Shape;2001;p166"/>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666666"/>
                </a:solidFill>
                <a:latin typeface="Quattrocento Sans"/>
                <a:ea typeface="Quattrocento Sans"/>
                <a:cs typeface="Quattrocento Sans"/>
                <a:sym typeface="Quattrocento Sans"/>
              </a:rPr>
              <a:t>In the high recall, the security guard might catch and examine some non shoplifters also but we will achieve our goal of catching almost all the shoplifters.</a:t>
            </a:r>
            <a:endParaRPr sz="1800">
              <a:solidFill>
                <a:srgbClr val="666666"/>
              </a:solidFill>
              <a:latin typeface="Quattrocento Sans"/>
              <a:ea typeface="Quattrocento Sans"/>
              <a:cs typeface="Quattrocento Sans"/>
              <a:sym typeface="Quattrocento Sans"/>
            </a:endParaRPr>
          </a:p>
        </p:txBody>
      </p:sp>
      <p:sp>
        <p:nvSpPr>
          <p:cNvPr id="2002" name="Google Shape;2002;p166"/>
          <p:cNvSpPr txBox="1"/>
          <p:nvPr/>
        </p:nvSpPr>
        <p:spPr>
          <a:xfrm>
            <a:off x="4643950" y="4764225"/>
            <a:ext cx="5328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003" name="Google Shape;2003;p166"/>
          <p:cNvPicPr preferRelativeResize="0"/>
          <p:nvPr/>
        </p:nvPicPr>
        <p:blipFill>
          <a:blip r:embed="rId7">
            <a:alphaModFix/>
          </a:blip>
          <a:stretch>
            <a:fillRect/>
          </a:stretch>
        </p:blipFill>
        <p:spPr>
          <a:xfrm>
            <a:off x="3678151" y="4065806"/>
            <a:ext cx="266817" cy="225067"/>
          </a:xfrm>
          <a:prstGeom prst="rect">
            <a:avLst/>
          </a:prstGeom>
          <a:noFill/>
          <a:ln>
            <a:noFill/>
          </a:ln>
        </p:spPr>
      </p:pic>
      <p:sp>
        <p:nvSpPr>
          <p:cNvPr id="2004" name="Google Shape;2004;p16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16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2010" name="Google Shape;2010;p167"/>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2011" name="Google Shape;2011;p167"/>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2012" name="Google Shape;2012;p167"/>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013" name="Google Shape;2013;p167"/>
          <p:cNvCxnSpPr>
            <a:stCxn id="2010" idx="3"/>
            <a:endCxn id="2011"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2014" name="Google Shape;2014;p167"/>
          <p:cNvCxnSpPr>
            <a:stCxn id="2011" idx="3"/>
            <a:endCxn id="2012"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2015" name="Google Shape;2015;p167"/>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2016" name="Google Shape;2016;p167"/>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2017" name="Google Shape;2017;p167"/>
          <p:cNvSpPr/>
          <p:nvPr/>
        </p:nvSpPr>
        <p:spPr>
          <a:xfrm>
            <a:off x="670175" y="3363650"/>
            <a:ext cx="953100" cy="8931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2018" name="Google Shape;2018;p167"/>
          <p:cNvSpPr/>
          <p:nvPr/>
        </p:nvSpPr>
        <p:spPr>
          <a:xfrm>
            <a:off x="1982274"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Confusion Matrix</a:t>
            </a:r>
            <a:endParaRPr sz="1200">
              <a:solidFill>
                <a:srgbClr val="666666"/>
              </a:solidFill>
              <a:latin typeface="Quattrocento Sans"/>
              <a:ea typeface="Quattrocento Sans"/>
              <a:cs typeface="Quattrocento Sans"/>
              <a:sym typeface="Quattrocento Sans"/>
            </a:endParaRPr>
          </a:p>
        </p:txBody>
      </p:sp>
      <p:sp>
        <p:nvSpPr>
          <p:cNvPr id="2019" name="Google Shape;2019;p167"/>
          <p:cNvSpPr/>
          <p:nvPr/>
        </p:nvSpPr>
        <p:spPr>
          <a:xfrm>
            <a:off x="3261167"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2020" name="Google Shape;2020;p167"/>
          <p:cNvSpPr/>
          <p:nvPr/>
        </p:nvSpPr>
        <p:spPr>
          <a:xfrm>
            <a:off x="4540059"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2021" name="Google Shape;2021;p167"/>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2022" name="Google Shape;2022;p167"/>
          <p:cNvSpPr/>
          <p:nvPr/>
        </p:nvSpPr>
        <p:spPr>
          <a:xfrm>
            <a:off x="7104833" y="3363662"/>
            <a:ext cx="953100" cy="649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ROC Curve</a:t>
            </a:r>
            <a:endParaRPr sz="1200" b="1">
              <a:solidFill>
                <a:srgbClr val="666666"/>
              </a:solidFill>
              <a:latin typeface="Quattrocento Sans"/>
              <a:ea typeface="Quattrocento Sans"/>
              <a:cs typeface="Quattrocento Sans"/>
              <a:sym typeface="Quattrocento Sans"/>
            </a:endParaRPr>
          </a:p>
        </p:txBody>
      </p:sp>
      <p:cxnSp>
        <p:nvCxnSpPr>
          <p:cNvPr id="2023" name="Google Shape;2023;p167"/>
          <p:cNvCxnSpPr>
            <a:stCxn id="2015" idx="2"/>
            <a:endCxn id="2021"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2024" name="Google Shape;2024;p167"/>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2025" name="Google Shape;2025;p167"/>
          <p:cNvCxnSpPr>
            <a:stCxn id="2019"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026" name="Google Shape;2026;p167"/>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027" name="Google Shape;2027;p167"/>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028" name="Google Shape;2028;p167"/>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029" name="Google Shape;2029;p167"/>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68"/>
          <p:cNvSpPr txBox="1"/>
          <p:nvPr/>
        </p:nvSpPr>
        <p:spPr>
          <a:xfrm>
            <a:off x="846000" y="823650"/>
            <a:ext cx="7452000" cy="349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666666"/>
                </a:solidFill>
                <a:latin typeface="Quattrocento Sans"/>
                <a:ea typeface="Quattrocento Sans"/>
                <a:cs typeface="Quattrocento Sans"/>
                <a:sym typeface="Quattrocento Sans"/>
              </a:rPr>
              <a:t>The ROC (Receiver Operating Characteristic) Curve</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6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
        <p:nvSpPr>
          <p:cNvPr id="2040" name="Google Shape;2040;p169"/>
          <p:cNvSpPr txBox="1"/>
          <p:nvPr/>
        </p:nvSpPr>
        <p:spPr>
          <a:xfrm>
            <a:off x="357100" y="925100"/>
            <a:ext cx="8429700" cy="210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Is helpful in comparing performances of different models</a:t>
            </a:r>
            <a:endParaRPr sz="1800">
              <a:solidFill>
                <a:schemeClr val="dk2"/>
              </a:solidFill>
              <a:latin typeface="Quattrocento Sans"/>
              <a:ea typeface="Quattrocento Sans"/>
              <a:cs typeface="Quattrocento Sans"/>
              <a:sym typeface="Quattrocento Sans"/>
            </a:endParaRPr>
          </a:p>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Let see ROC Curve of two different models</a:t>
            </a:r>
            <a:endParaRPr sz="1800">
              <a:solidFill>
                <a:schemeClr val="dk2"/>
              </a:solidFill>
              <a:latin typeface="Quattrocento Sans"/>
              <a:ea typeface="Quattrocento Sans"/>
              <a:cs typeface="Quattrocento Sans"/>
              <a:sym typeface="Quattrocento Sans"/>
            </a:endParaRPr>
          </a:p>
          <a:p>
            <a:pPr marL="914400" lvl="1"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SGD Classifier</a:t>
            </a:r>
            <a:endParaRPr sz="1800">
              <a:solidFill>
                <a:schemeClr val="dk2"/>
              </a:solidFill>
              <a:latin typeface="Quattrocento Sans"/>
              <a:ea typeface="Quattrocento Sans"/>
              <a:cs typeface="Quattrocento Sans"/>
              <a:sym typeface="Quattrocento Sans"/>
            </a:endParaRPr>
          </a:p>
          <a:p>
            <a:pPr marL="914400" lvl="1"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Random Forest Classifier</a:t>
            </a:r>
            <a:endParaRPr sz="1800">
              <a:solidFill>
                <a:schemeClr val="dk2"/>
              </a:solidFill>
              <a:latin typeface="Quattrocento Sans"/>
              <a:ea typeface="Quattrocento Sans"/>
              <a:cs typeface="Quattrocento Sans"/>
              <a:sym typeface="Quattrocento Sans"/>
            </a:endParaRPr>
          </a:p>
          <a:p>
            <a:pPr marL="457200" lvl="0" indent="-342900" algn="l" rtl="0">
              <a:lnSpc>
                <a:spcPct val="150000"/>
              </a:lnSpc>
              <a:spcBef>
                <a:spcPts val="0"/>
              </a:spcBef>
              <a:spcAft>
                <a:spcPts val="0"/>
              </a:spcAft>
              <a:buClr>
                <a:schemeClr val="dk2"/>
              </a:buClr>
              <a:buSzPts val="1800"/>
              <a:buFont typeface="Quattrocento Sans"/>
              <a:buChar char="●"/>
            </a:pPr>
            <a:r>
              <a:rPr lang="en" sz="1800">
                <a:solidFill>
                  <a:schemeClr val="dk2"/>
                </a:solidFill>
                <a:latin typeface="Quattrocento Sans"/>
                <a:ea typeface="Quattrocento Sans"/>
                <a:cs typeface="Quattrocento Sans"/>
                <a:sym typeface="Quattrocento Sans"/>
              </a:rPr>
              <a:t>Before that lets learn about “Area Under the Curve”</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pic>
        <p:nvPicPr>
          <p:cNvPr id="2045" name="Google Shape;2045;p170"/>
          <p:cNvPicPr preferRelativeResize="0"/>
          <p:nvPr/>
        </p:nvPicPr>
        <p:blipFill>
          <a:blip r:embed="rId3">
            <a:alphaModFix/>
          </a:blip>
          <a:stretch>
            <a:fillRect/>
          </a:stretch>
        </p:blipFill>
        <p:spPr>
          <a:xfrm>
            <a:off x="2747281" y="1517150"/>
            <a:ext cx="3446324" cy="2971924"/>
          </a:xfrm>
          <a:prstGeom prst="rect">
            <a:avLst/>
          </a:prstGeom>
          <a:noFill/>
          <a:ln>
            <a:noFill/>
          </a:ln>
        </p:spPr>
      </p:pic>
      <p:sp>
        <p:nvSpPr>
          <p:cNvPr id="2046" name="Google Shape;2046;p170"/>
          <p:cNvSpPr txBox="1"/>
          <p:nvPr/>
        </p:nvSpPr>
        <p:spPr>
          <a:xfrm>
            <a:off x="3161825" y="4489075"/>
            <a:ext cx="25935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AUC - Area Under the Curve</a:t>
            </a:r>
            <a:endParaRPr>
              <a:solidFill>
                <a:schemeClr val="dk2"/>
              </a:solidFill>
              <a:latin typeface="Gill Sans"/>
              <a:ea typeface="Gill Sans"/>
              <a:cs typeface="Gill Sans"/>
              <a:sym typeface="Gill Sans"/>
            </a:endParaRPr>
          </a:p>
        </p:txBody>
      </p:sp>
      <p:sp>
        <p:nvSpPr>
          <p:cNvPr id="2047" name="Google Shape;2047;p170"/>
          <p:cNvSpPr txBox="1"/>
          <p:nvPr/>
        </p:nvSpPr>
        <p:spPr>
          <a:xfrm>
            <a:off x="6396769" y="1972684"/>
            <a:ext cx="1827600" cy="6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Random Classifier. 50 % “5”.  50% “Not 5”</a:t>
            </a:r>
            <a:endParaRPr>
              <a:solidFill>
                <a:schemeClr val="dk2"/>
              </a:solidFill>
              <a:latin typeface="Gill Sans"/>
              <a:ea typeface="Gill Sans"/>
              <a:cs typeface="Gill Sans"/>
              <a:sym typeface="Gill Sans"/>
            </a:endParaRPr>
          </a:p>
        </p:txBody>
      </p:sp>
      <p:cxnSp>
        <p:nvCxnSpPr>
          <p:cNvPr id="2048" name="Google Shape;2048;p170"/>
          <p:cNvCxnSpPr>
            <a:stCxn id="2047" idx="1"/>
          </p:cNvCxnSpPr>
          <p:nvPr/>
        </p:nvCxnSpPr>
        <p:spPr>
          <a:xfrm rot="10800000">
            <a:off x="5971069" y="2231434"/>
            <a:ext cx="425700" cy="52800"/>
          </a:xfrm>
          <a:prstGeom prst="straightConnector1">
            <a:avLst/>
          </a:prstGeom>
          <a:noFill/>
          <a:ln w="28575" cap="flat" cmpd="sng">
            <a:solidFill>
              <a:schemeClr val="dk2"/>
            </a:solidFill>
            <a:prstDash val="solid"/>
            <a:round/>
            <a:headEnd type="none" w="med" len="med"/>
            <a:tailEnd type="triangle" w="med" len="med"/>
          </a:ln>
        </p:spPr>
      </p:cxnSp>
      <p:sp>
        <p:nvSpPr>
          <p:cNvPr id="2049" name="Google Shape;2049;p170"/>
          <p:cNvSpPr txBox="1"/>
          <p:nvPr/>
        </p:nvSpPr>
        <p:spPr>
          <a:xfrm>
            <a:off x="6396769" y="3441109"/>
            <a:ext cx="1827600" cy="6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Nearly Perfect Model</a:t>
            </a:r>
            <a:endParaRPr>
              <a:solidFill>
                <a:schemeClr val="dk2"/>
              </a:solidFill>
              <a:latin typeface="Gill Sans"/>
              <a:ea typeface="Gill Sans"/>
              <a:cs typeface="Gill Sans"/>
              <a:sym typeface="Gill Sans"/>
            </a:endParaRPr>
          </a:p>
        </p:txBody>
      </p:sp>
      <p:cxnSp>
        <p:nvCxnSpPr>
          <p:cNvPr id="2050" name="Google Shape;2050;p170"/>
          <p:cNvCxnSpPr>
            <a:stCxn id="2049" idx="1"/>
          </p:cNvCxnSpPr>
          <p:nvPr/>
        </p:nvCxnSpPr>
        <p:spPr>
          <a:xfrm rot="10800000">
            <a:off x="5946169" y="3689059"/>
            <a:ext cx="450600" cy="63600"/>
          </a:xfrm>
          <a:prstGeom prst="straightConnector1">
            <a:avLst/>
          </a:prstGeom>
          <a:noFill/>
          <a:ln w="28575" cap="flat" cmpd="sng">
            <a:solidFill>
              <a:schemeClr val="dk2"/>
            </a:solidFill>
            <a:prstDash val="solid"/>
            <a:round/>
            <a:headEnd type="none" w="med" len="med"/>
            <a:tailEnd type="triangle" w="med" len="med"/>
          </a:ln>
        </p:spPr>
      </p:cxnSp>
      <p:sp>
        <p:nvSpPr>
          <p:cNvPr id="2051" name="Google Shape;2051;p170"/>
          <p:cNvSpPr txBox="1"/>
          <p:nvPr/>
        </p:nvSpPr>
        <p:spPr>
          <a:xfrm>
            <a:off x="919738" y="3679570"/>
            <a:ext cx="1396200" cy="38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Better Model</a:t>
            </a:r>
            <a:endParaRPr>
              <a:solidFill>
                <a:schemeClr val="dk2"/>
              </a:solidFill>
              <a:latin typeface="Gill Sans"/>
              <a:ea typeface="Gill Sans"/>
              <a:cs typeface="Gill Sans"/>
              <a:sym typeface="Gill Sans"/>
            </a:endParaRPr>
          </a:p>
        </p:txBody>
      </p:sp>
      <p:cxnSp>
        <p:nvCxnSpPr>
          <p:cNvPr id="2052" name="Google Shape;2052;p170"/>
          <p:cNvCxnSpPr>
            <a:stCxn id="2051" idx="3"/>
          </p:cNvCxnSpPr>
          <p:nvPr/>
        </p:nvCxnSpPr>
        <p:spPr>
          <a:xfrm rot="10800000" flipH="1">
            <a:off x="2315938" y="3701170"/>
            <a:ext cx="813600" cy="170700"/>
          </a:xfrm>
          <a:prstGeom prst="straightConnector1">
            <a:avLst/>
          </a:prstGeom>
          <a:noFill/>
          <a:ln w="28575" cap="flat" cmpd="sng">
            <a:solidFill>
              <a:schemeClr val="dk2"/>
            </a:solidFill>
            <a:prstDash val="solid"/>
            <a:round/>
            <a:headEnd type="none" w="med" len="med"/>
            <a:tailEnd type="triangle" w="med" len="med"/>
          </a:ln>
        </p:spPr>
      </p:cxnSp>
      <p:sp>
        <p:nvSpPr>
          <p:cNvPr id="2053" name="Google Shape;2053;p170"/>
          <p:cNvSpPr txBox="1"/>
          <p:nvPr/>
        </p:nvSpPr>
        <p:spPr>
          <a:xfrm>
            <a:off x="919738" y="2065545"/>
            <a:ext cx="1396200" cy="38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Bad Model</a:t>
            </a:r>
            <a:endParaRPr>
              <a:solidFill>
                <a:schemeClr val="dk2"/>
              </a:solidFill>
              <a:latin typeface="Gill Sans"/>
              <a:ea typeface="Gill Sans"/>
              <a:cs typeface="Gill Sans"/>
              <a:sym typeface="Gill Sans"/>
            </a:endParaRPr>
          </a:p>
        </p:txBody>
      </p:sp>
      <p:cxnSp>
        <p:nvCxnSpPr>
          <p:cNvPr id="2054" name="Google Shape;2054;p170"/>
          <p:cNvCxnSpPr>
            <a:stCxn id="2053" idx="3"/>
          </p:cNvCxnSpPr>
          <p:nvPr/>
        </p:nvCxnSpPr>
        <p:spPr>
          <a:xfrm rot="10800000" flipH="1">
            <a:off x="2315938" y="2160945"/>
            <a:ext cx="826200" cy="96900"/>
          </a:xfrm>
          <a:prstGeom prst="straightConnector1">
            <a:avLst/>
          </a:prstGeom>
          <a:noFill/>
          <a:ln w="28575" cap="flat" cmpd="sng">
            <a:solidFill>
              <a:schemeClr val="dk2"/>
            </a:solidFill>
            <a:prstDash val="solid"/>
            <a:round/>
            <a:headEnd type="none" w="med" len="med"/>
            <a:tailEnd type="triangle" w="med" len="med"/>
          </a:ln>
        </p:spPr>
      </p:cxnSp>
      <p:sp>
        <p:nvSpPr>
          <p:cNvPr id="2055" name="Google Shape;2055;p17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
        <p:nvSpPr>
          <p:cNvPr id="2056" name="Google Shape;2056;p170"/>
          <p:cNvSpPr txBox="1"/>
          <p:nvPr/>
        </p:nvSpPr>
        <p:spPr>
          <a:xfrm>
            <a:off x="357200" y="962100"/>
            <a:ext cx="7830000" cy="38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latin typeface="Quattrocento Sans"/>
                <a:ea typeface="Quattrocento Sans"/>
                <a:cs typeface="Quattrocento Sans"/>
                <a:sym typeface="Quattrocento Sans"/>
              </a:rPr>
              <a:t>Higher the area under the curve, better the model is</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7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pic>
        <p:nvPicPr>
          <p:cNvPr id="2062" name="Google Shape;2062;p171"/>
          <p:cNvPicPr preferRelativeResize="0"/>
          <p:nvPr/>
        </p:nvPicPr>
        <p:blipFill>
          <a:blip r:embed="rId3">
            <a:alphaModFix/>
          </a:blip>
          <a:stretch>
            <a:fillRect/>
          </a:stretch>
        </p:blipFill>
        <p:spPr>
          <a:xfrm>
            <a:off x="2652787" y="1507875"/>
            <a:ext cx="3838425" cy="2862075"/>
          </a:xfrm>
          <a:prstGeom prst="rect">
            <a:avLst/>
          </a:prstGeom>
          <a:noFill/>
          <a:ln>
            <a:noFill/>
          </a:ln>
        </p:spPr>
      </p:pic>
      <p:sp>
        <p:nvSpPr>
          <p:cNvPr id="2063" name="Google Shape;2063;p171"/>
          <p:cNvSpPr txBox="1"/>
          <p:nvPr/>
        </p:nvSpPr>
        <p:spPr>
          <a:xfrm>
            <a:off x="2072200" y="4449675"/>
            <a:ext cx="5402700" cy="48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ROC Curve of 5 Detector for SGD and Random Forest</a:t>
            </a:r>
            <a:endParaRPr sz="1800">
              <a:solidFill>
                <a:schemeClr val="dk2"/>
              </a:solidFill>
              <a:latin typeface="Quattrocento Sans"/>
              <a:ea typeface="Quattrocento Sans"/>
              <a:cs typeface="Quattrocento Sans"/>
              <a:sym typeface="Quattrocento Sans"/>
            </a:endParaRPr>
          </a:p>
        </p:txBody>
      </p:sp>
      <p:sp>
        <p:nvSpPr>
          <p:cNvPr id="2064" name="Google Shape;2064;p171"/>
          <p:cNvSpPr txBox="1"/>
          <p:nvPr/>
        </p:nvSpPr>
        <p:spPr>
          <a:xfrm>
            <a:off x="357200" y="962100"/>
            <a:ext cx="8375700" cy="384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chemeClr val="dk2"/>
                </a:solidFill>
                <a:latin typeface="Quattrocento Sans"/>
                <a:ea typeface="Quattrocento Sans"/>
                <a:cs typeface="Quattrocento Sans"/>
                <a:sym typeface="Quattrocento Sans"/>
              </a:rPr>
              <a:t>Area Under the Curve is higher for Random Forest, so its better model than SGD</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graphicFrame>
        <p:nvGraphicFramePr>
          <p:cNvPr id="2069" name="Google Shape;2069;p172"/>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No</a:t>
                      </a:r>
                      <a:endParaRPr b="1">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Yes</a:t>
                      </a:r>
                      <a:endParaRPr b="1">
                        <a:solidFill>
                          <a:srgbClr val="666666"/>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No</a:t>
                      </a:r>
                      <a:endParaRPr b="1">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50</a:t>
                      </a:r>
                      <a:endParaRPr>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10</a:t>
                      </a:r>
                      <a:endParaRPr>
                        <a:solidFill>
                          <a:srgbClr val="666666"/>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Yes</a:t>
                      </a:r>
                      <a:endParaRPr b="1">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a:t>
                      </a:r>
                      <a:endParaRPr>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100</a:t>
                      </a:r>
                      <a:endParaRPr>
                        <a:solidFill>
                          <a:srgbClr val="666666"/>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070" name="Google Shape;2070;p172"/>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2071" name="Google Shape;2071;p172"/>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
        <p:nvSpPr>
          <p:cNvPr id="2072" name="Google Shape;2072;p172"/>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2073" name="Google Shape;2073;p172"/>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
        <p:nvSpPr>
          <p:cNvPr id="2074" name="Google Shape;2074;p172"/>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666666"/>
              </a:solidFill>
              <a:latin typeface="Quattrocento Sans"/>
              <a:ea typeface="Quattrocento Sans"/>
              <a:cs typeface="Quattrocento Sans"/>
              <a:sym typeface="Quattrocento Sans"/>
            </a:endParaRPr>
          </a:p>
        </p:txBody>
      </p:sp>
      <p:sp>
        <p:nvSpPr>
          <p:cNvPr id="2075" name="Google Shape;2075;p172"/>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2076" name="Google Shape;2076;p172"/>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666666"/>
              </a:solidFill>
              <a:latin typeface="Quattrocento Sans"/>
              <a:ea typeface="Quattrocento Sans"/>
              <a:cs typeface="Quattrocento Sans"/>
              <a:sym typeface="Quattrocento Sans"/>
            </a:endParaRPr>
          </a:p>
        </p:txBody>
      </p:sp>
      <p:sp>
        <p:nvSpPr>
          <p:cNvPr id="2077" name="Google Shape;2077;p172"/>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2078" name="Google Shape;2078;p172"/>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666666"/>
              </a:solidFill>
              <a:latin typeface="Quattrocento Sans"/>
              <a:ea typeface="Quattrocento Sans"/>
              <a:cs typeface="Quattrocento Sans"/>
              <a:sym typeface="Quattrocento Sans"/>
            </a:endParaRPr>
          </a:p>
        </p:txBody>
      </p:sp>
      <p:sp>
        <p:nvSpPr>
          <p:cNvPr id="2079" name="Google Shape;2079;p172"/>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2080" name="Google Shape;2080;p172"/>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666666"/>
              </a:solidFill>
              <a:latin typeface="Quattrocento Sans"/>
              <a:ea typeface="Quattrocento Sans"/>
              <a:cs typeface="Quattrocento Sans"/>
              <a:sym typeface="Quattrocento Sans"/>
            </a:endParaRPr>
          </a:p>
        </p:txBody>
      </p:sp>
      <p:sp>
        <p:nvSpPr>
          <p:cNvPr id="2081" name="Google Shape;2081;p172"/>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2082" name="Google Shape;2082;p17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graphicFrame>
        <p:nvGraphicFramePr>
          <p:cNvPr id="2087" name="Google Shape;2087;p173"/>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No</a:t>
                      </a:r>
                      <a:endParaRPr b="1">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Yes</a:t>
                      </a:r>
                      <a:endParaRPr b="1">
                        <a:solidFill>
                          <a:srgbClr val="666666"/>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No</a:t>
                      </a:r>
                      <a:endParaRPr b="1">
                        <a:solidFill>
                          <a:srgbClr val="666666"/>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50</a:t>
                      </a:r>
                      <a:endParaRPr>
                        <a:solidFill>
                          <a:srgbClr val="666666"/>
                        </a:solidFill>
                        <a:latin typeface="Quattrocento Sans"/>
                        <a:ea typeface="Quattrocento Sans"/>
                        <a:cs typeface="Quattrocento Sans"/>
                        <a:sym typeface="Quattrocento Sans"/>
                      </a:endParaRPr>
                    </a:p>
                  </a:txBody>
                  <a:tcPr marL="91425" marR="91425" marT="91425" marB="91425" anchor="ctr">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10</a:t>
                      </a:r>
                      <a:endParaRPr>
                        <a:solidFill>
                          <a:srgbClr val="666666"/>
                        </a:solidFill>
                        <a:latin typeface="Quattrocento Sans"/>
                        <a:ea typeface="Quattrocento Sans"/>
                        <a:cs typeface="Quattrocento Sans"/>
                        <a:sym typeface="Quattrocento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rgbClr val="666666"/>
                          </a:solidFill>
                          <a:latin typeface="Quattrocento Sans"/>
                          <a:ea typeface="Quattrocento Sans"/>
                          <a:cs typeface="Quattrocento Sans"/>
                          <a:sym typeface="Quattrocento Sans"/>
                        </a:rPr>
                        <a:t>Cancer - Yes</a:t>
                      </a:r>
                      <a:endParaRPr b="1">
                        <a:solidFill>
                          <a:srgbClr val="666666"/>
                        </a:solidFill>
                        <a:latin typeface="Quattrocento Sans"/>
                        <a:ea typeface="Quattrocento Sans"/>
                        <a:cs typeface="Quattrocento Sans"/>
                        <a:sym typeface="Quattrocento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a:t>
                      </a:r>
                      <a:endParaRPr>
                        <a:solidFill>
                          <a:srgbClr val="666666"/>
                        </a:solidFill>
                        <a:latin typeface="Quattrocento Sans"/>
                        <a:ea typeface="Quattrocento Sans"/>
                        <a:cs typeface="Quattrocento Sans"/>
                        <a:sym typeface="Quattrocento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100</a:t>
                      </a:r>
                      <a:endParaRPr>
                        <a:solidFill>
                          <a:srgbClr val="666666"/>
                        </a:solidFill>
                        <a:latin typeface="Quattrocento Sans"/>
                        <a:ea typeface="Quattrocento Sans"/>
                        <a:cs typeface="Quattrocento Sans"/>
                        <a:sym typeface="Quattrocento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88" name="Google Shape;2088;p173"/>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2089" name="Google Shape;2089;p173"/>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
        <p:nvSpPr>
          <p:cNvPr id="2090" name="Google Shape;2090;p173"/>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2091" name="Google Shape;2091;p173"/>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sp>
        <p:nvSpPr>
          <p:cNvPr id="2092" name="Google Shape;2092;p173"/>
          <p:cNvSpPr txBox="1"/>
          <p:nvPr/>
        </p:nvSpPr>
        <p:spPr>
          <a:xfrm>
            <a:off x="1988250" y="3704450"/>
            <a:ext cx="5167500" cy="58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Recall or True Positive Rate = 100 out of 105 = 0.95</a:t>
            </a:r>
            <a:endParaRPr sz="1600">
              <a:solidFill>
                <a:srgbClr val="666666"/>
              </a:solidFill>
              <a:latin typeface="Quattrocento Sans"/>
              <a:ea typeface="Quattrocento Sans"/>
              <a:cs typeface="Quattrocento Sans"/>
              <a:sym typeface="Quattrocento Sans"/>
            </a:endParaRPr>
          </a:p>
        </p:txBody>
      </p:sp>
      <p:sp>
        <p:nvSpPr>
          <p:cNvPr id="2093" name="Google Shape;2093;p173"/>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rgbClr val="666666"/>
              </a:solidFill>
              <a:latin typeface="Quattrocento Sans"/>
              <a:ea typeface="Quattrocento Sans"/>
              <a:cs typeface="Quattrocento Sans"/>
              <a:sym typeface="Quattrocento Sans"/>
            </a:endParaRPr>
          </a:p>
        </p:txBody>
      </p:sp>
      <p:sp>
        <p:nvSpPr>
          <p:cNvPr id="2094" name="Google Shape;2094;p173"/>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2095" name="Google Shape;2095;p173"/>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rgbClr val="666666"/>
              </a:solidFill>
              <a:latin typeface="Quattrocento Sans"/>
              <a:ea typeface="Quattrocento Sans"/>
              <a:cs typeface="Quattrocento Sans"/>
              <a:sym typeface="Quattrocento Sans"/>
            </a:endParaRPr>
          </a:p>
        </p:txBody>
      </p:sp>
      <p:sp>
        <p:nvSpPr>
          <p:cNvPr id="2096" name="Google Shape;2096;p173"/>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cxnSp>
        <p:nvCxnSpPr>
          <p:cNvPr id="2097" name="Google Shape;2097;p173"/>
          <p:cNvCxnSpPr>
            <a:stCxn id="2098" idx="3"/>
            <a:endCxn id="2098" idx="1"/>
          </p:cNvCxnSpPr>
          <p:nvPr/>
        </p:nvCxnSpPr>
        <p:spPr>
          <a:xfrm rot="10800000">
            <a:off x="3688675" y="3600450"/>
            <a:ext cx="3225000" cy="0"/>
          </a:xfrm>
          <a:prstGeom prst="straightConnector1">
            <a:avLst/>
          </a:prstGeom>
          <a:noFill/>
          <a:ln w="28575" cap="flat" cmpd="sng">
            <a:solidFill>
              <a:schemeClr val="dk2"/>
            </a:solidFill>
            <a:prstDash val="solid"/>
            <a:round/>
            <a:headEnd type="none" w="med" len="med"/>
            <a:tailEnd type="triangle" w="med" len="med"/>
          </a:ln>
        </p:spPr>
      </p:cxnSp>
      <p:sp>
        <p:nvSpPr>
          <p:cNvPr id="2099" name="Google Shape;2099;p17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graphicFrame>
        <p:nvGraphicFramePr>
          <p:cNvPr id="2104" name="Google Shape;2104;p174"/>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38761D"/>
                      </a:solidFill>
                      <a:prstDash val="dash"/>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38761D"/>
                      </a:solidFill>
                      <a:prstDash val="dash"/>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05" name="Google Shape;2105;p174"/>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Actual</a:t>
            </a:r>
            <a:endParaRPr sz="1800" b="1">
              <a:solidFill>
                <a:schemeClr val="dk2"/>
              </a:solidFill>
              <a:latin typeface="Gill Sans"/>
              <a:ea typeface="Gill Sans"/>
              <a:cs typeface="Gill Sans"/>
              <a:sym typeface="Gill Sans"/>
            </a:endParaRPr>
          </a:p>
        </p:txBody>
      </p:sp>
      <p:sp>
        <p:nvSpPr>
          <p:cNvPr id="2106" name="Google Shape;2106;p174"/>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74"/>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Predicted</a:t>
            </a:r>
            <a:endParaRPr sz="1800" b="1">
              <a:solidFill>
                <a:schemeClr val="dk2"/>
              </a:solidFill>
              <a:latin typeface="Gill Sans"/>
              <a:ea typeface="Gill Sans"/>
              <a:cs typeface="Gill Sans"/>
              <a:sym typeface="Gill Sans"/>
            </a:endParaRPr>
          </a:p>
        </p:txBody>
      </p:sp>
      <p:sp>
        <p:nvSpPr>
          <p:cNvPr id="2108" name="Google Shape;2108;p174"/>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74"/>
          <p:cNvSpPr txBox="1"/>
          <p:nvPr/>
        </p:nvSpPr>
        <p:spPr>
          <a:xfrm>
            <a:off x="6906425" y="2394100"/>
            <a:ext cx="19446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Total Patients not Having Cancer  = 60</a:t>
            </a:r>
            <a:endParaRPr>
              <a:solidFill>
                <a:schemeClr val="dk2"/>
              </a:solidFill>
              <a:latin typeface="Gill Sans"/>
              <a:ea typeface="Gill Sans"/>
              <a:cs typeface="Gill Sans"/>
              <a:sym typeface="Gill Sans"/>
            </a:endParaRPr>
          </a:p>
        </p:txBody>
      </p:sp>
      <p:sp>
        <p:nvSpPr>
          <p:cNvPr id="2110" name="Google Shape;2110;p174"/>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2111" name="Google Shape;2111;p174"/>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Gill Sans"/>
                <a:ea typeface="Gill Sans"/>
                <a:cs typeface="Gill Sans"/>
                <a:sym typeface="Gill Sans"/>
              </a:rPr>
              <a:t>TN</a:t>
            </a:r>
            <a:endParaRPr sz="1600" b="1">
              <a:solidFill>
                <a:schemeClr val="dk2"/>
              </a:solidFill>
              <a:latin typeface="Gill Sans"/>
              <a:ea typeface="Gill Sans"/>
              <a:cs typeface="Gill Sans"/>
              <a:sym typeface="Gill Sans"/>
            </a:endParaRPr>
          </a:p>
        </p:txBody>
      </p:sp>
      <p:sp>
        <p:nvSpPr>
          <p:cNvPr id="2112" name="Google Shape;2112;p174"/>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2113" name="Google Shape;2113;p174"/>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Gill Sans"/>
                <a:ea typeface="Gill Sans"/>
                <a:cs typeface="Gill Sans"/>
                <a:sym typeface="Gill Sans"/>
              </a:rPr>
              <a:t>FP</a:t>
            </a:r>
            <a:endParaRPr sz="1600" b="1">
              <a:solidFill>
                <a:schemeClr val="dk2"/>
              </a:solidFill>
              <a:latin typeface="Gill Sans"/>
              <a:ea typeface="Gill Sans"/>
              <a:cs typeface="Gill Sans"/>
              <a:sym typeface="Gill Sans"/>
            </a:endParaRPr>
          </a:p>
        </p:txBody>
      </p:sp>
      <p:sp>
        <p:nvSpPr>
          <p:cNvPr id="2114" name="Google Shape;2114;p17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
        <p:nvSpPr>
          <p:cNvPr id="2115" name="Google Shape;2115;p174"/>
          <p:cNvSpPr txBox="1"/>
          <p:nvPr/>
        </p:nvSpPr>
        <p:spPr>
          <a:xfrm>
            <a:off x="656825" y="3755875"/>
            <a:ext cx="8316600" cy="53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2"/>
                </a:solidFill>
                <a:latin typeface="Quattrocento Sans"/>
                <a:ea typeface="Quattrocento Sans"/>
                <a:cs typeface="Quattrocento Sans"/>
                <a:sym typeface="Quattrocento Sans"/>
              </a:rPr>
              <a:t>False Positive Rate tells us what proportion of patients that actually were not having cancer are classified as having cancer by the model.</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graphicFrame>
        <p:nvGraphicFramePr>
          <p:cNvPr id="2120" name="Google Shape;2120;p175"/>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38761D"/>
                      </a:solidFill>
                      <a:prstDash val="dash"/>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21" name="Google Shape;2121;p175"/>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Actual</a:t>
            </a:r>
            <a:endParaRPr sz="1800" b="1">
              <a:solidFill>
                <a:schemeClr val="dk2"/>
              </a:solidFill>
              <a:latin typeface="Gill Sans"/>
              <a:ea typeface="Gill Sans"/>
              <a:cs typeface="Gill Sans"/>
              <a:sym typeface="Gill Sans"/>
            </a:endParaRPr>
          </a:p>
        </p:txBody>
      </p:sp>
      <p:sp>
        <p:nvSpPr>
          <p:cNvPr id="2122" name="Google Shape;2122;p175"/>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75"/>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Predicted</a:t>
            </a:r>
            <a:endParaRPr sz="1800" b="1">
              <a:solidFill>
                <a:schemeClr val="dk2"/>
              </a:solidFill>
              <a:latin typeface="Gill Sans"/>
              <a:ea typeface="Gill Sans"/>
              <a:cs typeface="Gill Sans"/>
              <a:sym typeface="Gill Sans"/>
            </a:endParaRPr>
          </a:p>
        </p:txBody>
      </p:sp>
      <p:sp>
        <p:nvSpPr>
          <p:cNvPr id="2124" name="Google Shape;2124;p175"/>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75"/>
          <p:cNvSpPr txBox="1"/>
          <p:nvPr/>
        </p:nvSpPr>
        <p:spPr>
          <a:xfrm>
            <a:off x="6906425" y="2394100"/>
            <a:ext cx="19446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Model Prediction as having cancer = 10</a:t>
            </a:r>
            <a:endParaRPr>
              <a:solidFill>
                <a:schemeClr val="dk2"/>
              </a:solidFill>
              <a:latin typeface="Gill Sans"/>
              <a:ea typeface="Gill Sans"/>
              <a:cs typeface="Gill Sans"/>
              <a:sym typeface="Gill Sans"/>
            </a:endParaRPr>
          </a:p>
        </p:txBody>
      </p:sp>
      <p:sp>
        <p:nvSpPr>
          <p:cNvPr id="2126" name="Google Shape;2126;p175"/>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2127" name="Google Shape;2127;p175"/>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Gill Sans"/>
                <a:ea typeface="Gill Sans"/>
                <a:cs typeface="Gill Sans"/>
                <a:sym typeface="Gill Sans"/>
              </a:rPr>
              <a:t>TN</a:t>
            </a:r>
            <a:endParaRPr sz="1600" b="1">
              <a:solidFill>
                <a:schemeClr val="dk2"/>
              </a:solidFill>
              <a:latin typeface="Gill Sans"/>
              <a:ea typeface="Gill Sans"/>
              <a:cs typeface="Gill Sans"/>
              <a:sym typeface="Gill Sans"/>
            </a:endParaRPr>
          </a:p>
        </p:txBody>
      </p:sp>
      <p:sp>
        <p:nvSpPr>
          <p:cNvPr id="2128" name="Google Shape;2128;p175"/>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2129" name="Google Shape;2129;p175"/>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Gill Sans"/>
                <a:ea typeface="Gill Sans"/>
                <a:cs typeface="Gill Sans"/>
                <a:sym typeface="Gill Sans"/>
              </a:rPr>
              <a:t>FP</a:t>
            </a:r>
            <a:endParaRPr sz="1600" b="1">
              <a:solidFill>
                <a:schemeClr val="dk2"/>
              </a:solidFill>
              <a:latin typeface="Gill Sans"/>
              <a:ea typeface="Gill Sans"/>
              <a:cs typeface="Gill Sans"/>
              <a:sym typeface="Gill Sans"/>
            </a:endParaRPr>
          </a:p>
        </p:txBody>
      </p:sp>
      <p:sp>
        <p:nvSpPr>
          <p:cNvPr id="2130" name="Google Shape;2130;p17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
        <p:nvSpPr>
          <p:cNvPr id="2131" name="Google Shape;2131;p175"/>
          <p:cNvSpPr txBox="1"/>
          <p:nvPr/>
        </p:nvSpPr>
        <p:spPr>
          <a:xfrm>
            <a:off x="656825" y="3755875"/>
            <a:ext cx="8316600" cy="53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2"/>
                </a:solidFill>
                <a:latin typeface="Quattrocento Sans"/>
                <a:ea typeface="Quattrocento Sans"/>
                <a:cs typeface="Quattrocento Sans"/>
                <a:sym typeface="Quattrocento Sans"/>
              </a:rPr>
              <a:t>False Positive Rate tells us what proportion of patients that actually were not having cancer are classified as having cancer by the model.</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3"/>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350" name="Google Shape;350;p43"/>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351" name="Google Shape;351;p43"/>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352" name="Google Shape;352;p43"/>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353" name="Google Shape;353;p43"/>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354" name="Google Shape;354;p43"/>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55" name="Google Shape;355;p43"/>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356" name="Google Shape;356;p43"/>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57" name="Google Shape;357;p43"/>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358" name="Google Shape;358;p43"/>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359" name="Google Shape;359;p43"/>
          <p:cNvSpPr/>
          <p:nvPr/>
        </p:nvSpPr>
        <p:spPr>
          <a:xfrm>
            <a:off x="4304838" y="1495300"/>
            <a:ext cx="311700" cy="4797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p:txBody>
      </p:sp>
      <p:pic>
        <p:nvPicPr>
          <p:cNvPr id="360" name="Google Shape;360;p43"/>
          <p:cNvPicPr preferRelativeResize="0"/>
          <p:nvPr/>
        </p:nvPicPr>
        <p:blipFill>
          <a:blip r:embed="rId3">
            <a:alphaModFix/>
          </a:blip>
          <a:stretch>
            <a:fillRect/>
          </a:stretch>
        </p:blipFill>
        <p:spPr>
          <a:xfrm>
            <a:off x="1271450" y="2082701"/>
            <a:ext cx="608075" cy="743446"/>
          </a:xfrm>
          <a:prstGeom prst="rect">
            <a:avLst/>
          </a:prstGeom>
          <a:noFill/>
          <a:ln>
            <a:noFill/>
          </a:ln>
        </p:spPr>
      </p:pic>
      <p:pic>
        <p:nvPicPr>
          <p:cNvPr id="361" name="Google Shape;361;p43"/>
          <p:cNvPicPr preferRelativeResize="0"/>
          <p:nvPr/>
        </p:nvPicPr>
        <p:blipFill>
          <a:blip r:embed="rId4">
            <a:alphaModFix/>
          </a:blip>
          <a:stretch>
            <a:fillRect/>
          </a:stretch>
        </p:blipFill>
        <p:spPr>
          <a:xfrm>
            <a:off x="2562688" y="2082700"/>
            <a:ext cx="743433" cy="743450"/>
          </a:xfrm>
          <a:prstGeom prst="rect">
            <a:avLst/>
          </a:prstGeom>
          <a:noFill/>
          <a:ln>
            <a:noFill/>
          </a:ln>
        </p:spPr>
      </p:pic>
      <p:pic>
        <p:nvPicPr>
          <p:cNvPr id="362" name="Google Shape;362;p43"/>
          <p:cNvPicPr preferRelativeResize="0"/>
          <p:nvPr/>
        </p:nvPicPr>
        <p:blipFill>
          <a:blip r:embed="rId5">
            <a:alphaModFix/>
          </a:blip>
          <a:stretch>
            <a:fillRect/>
          </a:stretch>
        </p:blipFill>
        <p:spPr>
          <a:xfrm>
            <a:off x="7375795" y="2082692"/>
            <a:ext cx="823798" cy="759622"/>
          </a:xfrm>
          <a:prstGeom prst="rect">
            <a:avLst/>
          </a:prstGeom>
          <a:noFill/>
          <a:ln>
            <a:noFill/>
          </a:ln>
        </p:spPr>
      </p:pic>
      <p:pic>
        <p:nvPicPr>
          <p:cNvPr id="363" name="Google Shape;363;p43"/>
          <p:cNvPicPr preferRelativeResize="0"/>
          <p:nvPr/>
        </p:nvPicPr>
        <p:blipFill>
          <a:blip r:embed="rId6">
            <a:alphaModFix/>
          </a:blip>
          <a:stretch>
            <a:fillRect/>
          </a:stretch>
        </p:blipFill>
        <p:spPr>
          <a:xfrm>
            <a:off x="5615238" y="2082712"/>
            <a:ext cx="743425" cy="743426"/>
          </a:xfrm>
          <a:prstGeom prst="rect">
            <a:avLst/>
          </a:prstGeom>
          <a:noFill/>
          <a:ln>
            <a:noFill/>
          </a:ln>
        </p:spPr>
      </p:pic>
      <p:pic>
        <p:nvPicPr>
          <p:cNvPr id="364" name="Google Shape;364;p43"/>
          <p:cNvPicPr preferRelativeResize="0"/>
          <p:nvPr/>
        </p:nvPicPr>
        <p:blipFill>
          <a:blip r:embed="rId7">
            <a:alphaModFix/>
          </a:blip>
          <a:stretch>
            <a:fillRect/>
          </a:stretch>
        </p:blipFill>
        <p:spPr>
          <a:xfrm flipH="1">
            <a:off x="3855912" y="2082697"/>
            <a:ext cx="1209580" cy="685825"/>
          </a:xfrm>
          <a:prstGeom prst="rect">
            <a:avLst/>
          </a:prstGeom>
          <a:noFill/>
          <a:ln>
            <a:noFill/>
          </a:ln>
        </p:spPr>
      </p:pic>
      <p:sp>
        <p:nvSpPr>
          <p:cNvPr id="365" name="Google Shape;365;p43"/>
          <p:cNvSpPr txBox="1"/>
          <p:nvPr/>
        </p:nvSpPr>
        <p:spPr>
          <a:xfrm>
            <a:off x="1107938"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66" name="Google Shape;366;p43"/>
          <p:cNvSpPr txBox="1"/>
          <p:nvPr/>
        </p:nvSpPr>
        <p:spPr>
          <a:xfrm>
            <a:off x="246686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367" name="Google Shape;367;p43"/>
          <p:cNvSpPr txBox="1"/>
          <p:nvPr/>
        </p:nvSpPr>
        <p:spPr>
          <a:xfrm>
            <a:off x="7208857" y="29444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68" name="Google Shape;368;p43"/>
          <p:cNvSpPr txBox="1"/>
          <p:nvPr/>
        </p:nvSpPr>
        <p:spPr>
          <a:xfrm>
            <a:off x="551941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369" name="Google Shape;369;p43"/>
          <p:cNvSpPr txBox="1"/>
          <p:nvPr/>
        </p:nvSpPr>
        <p:spPr>
          <a:xfrm>
            <a:off x="3993150" y="290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370" name="Google Shape;370;p43"/>
          <p:cNvSpPr txBox="1"/>
          <p:nvPr/>
        </p:nvSpPr>
        <p:spPr>
          <a:xfrm>
            <a:off x="4867750" y="1474700"/>
            <a:ext cx="3757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Split images into training and test set</a:t>
            </a:r>
            <a:endParaRPr>
              <a:solidFill>
                <a:srgbClr val="666666"/>
              </a:solidFill>
              <a:latin typeface="Quattrocento Sans"/>
              <a:ea typeface="Quattrocento Sans"/>
              <a:cs typeface="Quattrocento Sans"/>
              <a:sym typeface="Quattrocento Sans"/>
            </a:endParaRPr>
          </a:p>
        </p:txBody>
      </p:sp>
      <p:sp>
        <p:nvSpPr>
          <p:cNvPr id="371" name="Google Shape;371;p43"/>
          <p:cNvSpPr/>
          <p:nvPr/>
        </p:nvSpPr>
        <p:spPr>
          <a:xfrm>
            <a:off x="1055075" y="2082700"/>
            <a:ext cx="53994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3"/>
          <p:cNvSpPr/>
          <p:nvPr/>
        </p:nvSpPr>
        <p:spPr>
          <a:xfrm>
            <a:off x="6727500" y="2082700"/>
            <a:ext cx="18978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3"/>
          <p:cNvSpPr txBox="1"/>
          <p:nvPr/>
        </p:nvSpPr>
        <p:spPr>
          <a:xfrm>
            <a:off x="2283450" y="3452800"/>
            <a:ext cx="33318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Training Set - 80% Data</a:t>
            </a:r>
            <a:endParaRPr>
              <a:solidFill>
                <a:srgbClr val="666666"/>
              </a:solidFill>
              <a:latin typeface="Quattrocento Sans"/>
              <a:ea typeface="Quattrocento Sans"/>
              <a:cs typeface="Quattrocento Sans"/>
              <a:sym typeface="Quattrocento Sans"/>
            </a:endParaRPr>
          </a:p>
        </p:txBody>
      </p:sp>
      <p:sp>
        <p:nvSpPr>
          <p:cNvPr id="374" name="Google Shape;374;p43"/>
          <p:cNvSpPr txBox="1"/>
          <p:nvPr/>
        </p:nvSpPr>
        <p:spPr>
          <a:xfrm>
            <a:off x="6429000" y="3452800"/>
            <a:ext cx="23316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Test Set - 20% Data</a:t>
            </a:r>
            <a:endParaRPr>
              <a:solidFill>
                <a:srgbClr val="666666"/>
              </a:solidFill>
              <a:latin typeface="Quattrocento Sans"/>
              <a:ea typeface="Quattrocento Sans"/>
              <a:cs typeface="Quattrocento Sans"/>
              <a:sym typeface="Quattrocento Sans"/>
            </a:endParaRPr>
          </a:p>
        </p:txBody>
      </p:sp>
      <p:sp>
        <p:nvSpPr>
          <p:cNvPr id="375" name="Google Shape;375;p43"/>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aphicFrame>
        <p:nvGraphicFramePr>
          <p:cNvPr id="2136" name="Google Shape;2136;p176"/>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38761D"/>
                      </a:solidFill>
                      <a:prstDash val="dash"/>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38761D"/>
                      </a:solidFill>
                      <a:prstDash val="dash"/>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37" name="Google Shape;2137;p176"/>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Actual</a:t>
            </a:r>
            <a:endParaRPr sz="1800" b="1">
              <a:solidFill>
                <a:schemeClr val="dk2"/>
              </a:solidFill>
              <a:latin typeface="Gill Sans"/>
              <a:ea typeface="Gill Sans"/>
              <a:cs typeface="Gill Sans"/>
              <a:sym typeface="Gill Sans"/>
            </a:endParaRPr>
          </a:p>
        </p:txBody>
      </p:sp>
      <p:sp>
        <p:nvSpPr>
          <p:cNvPr id="2138" name="Google Shape;2138;p176"/>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76"/>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2"/>
                </a:solidFill>
                <a:latin typeface="Gill Sans"/>
                <a:ea typeface="Gill Sans"/>
                <a:cs typeface="Gill Sans"/>
                <a:sym typeface="Gill Sans"/>
              </a:rPr>
              <a:t>Predicted</a:t>
            </a:r>
            <a:endParaRPr sz="1800" b="1">
              <a:solidFill>
                <a:schemeClr val="dk2"/>
              </a:solidFill>
              <a:latin typeface="Gill Sans"/>
              <a:ea typeface="Gill Sans"/>
              <a:cs typeface="Gill Sans"/>
              <a:sym typeface="Gill Sans"/>
            </a:endParaRPr>
          </a:p>
        </p:txBody>
      </p:sp>
      <p:sp>
        <p:nvSpPr>
          <p:cNvPr id="2140" name="Google Shape;2140;p176"/>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76"/>
          <p:cNvSpPr txBox="1"/>
          <p:nvPr/>
        </p:nvSpPr>
        <p:spPr>
          <a:xfrm>
            <a:off x="6906425" y="2394100"/>
            <a:ext cx="19446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False Positive Rate = 10 out of 60 = 0.17</a:t>
            </a:r>
            <a:endParaRPr>
              <a:solidFill>
                <a:schemeClr val="dk2"/>
              </a:solidFill>
              <a:latin typeface="Gill Sans"/>
              <a:ea typeface="Gill Sans"/>
              <a:cs typeface="Gill Sans"/>
              <a:sym typeface="Gill Sans"/>
            </a:endParaRPr>
          </a:p>
        </p:txBody>
      </p:sp>
      <p:sp>
        <p:nvSpPr>
          <p:cNvPr id="2142" name="Google Shape;2142;p176"/>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2143" name="Google Shape;2143;p176"/>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2"/>
                </a:solidFill>
                <a:latin typeface="Gill Sans"/>
                <a:ea typeface="Gill Sans"/>
                <a:cs typeface="Gill Sans"/>
                <a:sym typeface="Gill Sans"/>
              </a:rPr>
              <a:t>TN</a:t>
            </a:r>
            <a:endParaRPr sz="1600" b="1">
              <a:solidFill>
                <a:schemeClr val="dk2"/>
              </a:solidFill>
              <a:latin typeface="Gill Sans"/>
              <a:ea typeface="Gill Sans"/>
              <a:cs typeface="Gill Sans"/>
              <a:sym typeface="Gill Sans"/>
            </a:endParaRPr>
          </a:p>
        </p:txBody>
      </p:sp>
      <p:sp>
        <p:nvSpPr>
          <p:cNvPr id="2144" name="Google Shape;2144;p176"/>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2145" name="Google Shape;2145;p176"/>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2"/>
                </a:solidFill>
                <a:latin typeface="Gill Sans"/>
                <a:ea typeface="Gill Sans"/>
                <a:cs typeface="Gill Sans"/>
                <a:sym typeface="Gill Sans"/>
              </a:rPr>
              <a:t>FP</a:t>
            </a:r>
            <a:endParaRPr sz="1600" b="1">
              <a:solidFill>
                <a:schemeClr val="dk2"/>
              </a:solidFill>
              <a:latin typeface="Gill Sans"/>
              <a:ea typeface="Gill Sans"/>
              <a:cs typeface="Gill Sans"/>
              <a:sym typeface="Gill Sans"/>
            </a:endParaRPr>
          </a:p>
        </p:txBody>
      </p:sp>
      <p:sp>
        <p:nvSpPr>
          <p:cNvPr id="2146" name="Google Shape;2146;p17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
        <p:nvSpPr>
          <p:cNvPr id="2147" name="Google Shape;2147;p176"/>
          <p:cNvSpPr txBox="1"/>
          <p:nvPr/>
        </p:nvSpPr>
        <p:spPr>
          <a:xfrm>
            <a:off x="656825" y="3755875"/>
            <a:ext cx="8316600" cy="53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2"/>
                </a:solidFill>
                <a:latin typeface="Quattrocento Sans"/>
                <a:ea typeface="Quattrocento Sans"/>
                <a:cs typeface="Quattrocento Sans"/>
                <a:sym typeface="Quattrocento Sans"/>
              </a:rPr>
              <a:t>False Positive Rate tells us what proportion of patients that actually were not having cancer are classified as having cancer by the model.</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177"/>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2153" name="Google Shape;2153;p177"/>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2154" name="Google Shape;2154;p177"/>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155" name="Google Shape;2155;p177"/>
          <p:cNvCxnSpPr>
            <a:stCxn id="2152" idx="3"/>
            <a:endCxn id="2153"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2156" name="Google Shape;2156;p177"/>
          <p:cNvCxnSpPr>
            <a:stCxn id="2153" idx="3"/>
            <a:endCxn id="2154"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2157" name="Google Shape;2157;p177"/>
          <p:cNvSpPr/>
          <p:nvPr/>
        </p:nvSpPr>
        <p:spPr>
          <a:xfrm>
            <a:off x="5662586" y="1103823"/>
            <a:ext cx="1269000" cy="1462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2158" name="Google Shape;2158;p177"/>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2159" name="Google Shape;2159;p177"/>
          <p:cNvSpPr/>
          <p:nvPr/>
        </p:nvSpPr>
        <p:spPr>
          <a:xfrm>
            <a:off x="670175" y="3363650"/>
            <a:ext cx="953100" cy="8931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2160" name="Google Shape;2160;p177"/>
          <p:cNvSpPr/>
          <p:nvPr/>
        </p:nvSpPr>
        <p:spPr>
          <a:xfrm>
            <a:off x="1982274"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Confusion Matrix</a:t>
            </a:r>
            <a:endParaRPr sz="1200">
              <a:solidFill>
                <a:srgbClr val="666666"/>
              </a:solidFill>
              <a:latin typeface="Quattrocento Sans"/>
              <a:ea typeface="Quattrocento Sans"/>
              <a:cs typeface="Quattrocento Sans"/>
              <a:sym typeface="Quattrocento Sans"/>
            </a:endParaRPr>
          </a:p>
        </p:txBody>
      </p:sp>
      <p:sp>
        <p:nvSpPr>
          <p:cNvPr id="2161" name="Google Shape;2161;p177"/>
          <p:cNvSpPr/>
          <p:nvPr/>
        </p:nvSpPr>
        <p:spPr>
          <a:xfrm>
            <a:off x="3261167"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2162" name="Google Shape;2162;p177"/>
          <p:cNvSpPr/>
          <p:nvPr/>
        </p:nvSpPr>
        <p:spPr>
          <a:xfrm>
            <a:off x="4540059"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2163" name="Google Shape;2163;p177"/>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2164" name="Google Shape;2164;p177"/>
          <p:cNvSpPr/>
          <p:nvPr/>
        </p:nvSpPr>
        <p:spPr>
          <a:xfrm>
            <a:off x="7104833"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ROC Curve</a:t>
            </a:r>
            <a:endParaRPr sz="1200" b="1">
              <a:solidFill>
                <a:srgbClr val="666666"/>
              </a:solidFill>
              <a:latin typeface="Quattrocento Sans"/>
              <a:ea typeface="Quattrocento Sans"/>
              <a:cs typeface="Quattrocento Sans"/>
              <a:sym typeface="Quattrocento Sans"/>
            </a:endParaRPr>
          </a:p>
        </p:txBody>
      </p:sp>
      <p:cxnSp>
        <p:nvCxnSpPr>
          <p:cNvPr id="2165" name="Google Shape;2165;p177"/>
          <p:cNvCxnSpPr>
            <a:stCxn id="2157" idx="2"/>
            <a:endCxn id="2163"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2166" name="Google Shape;2166;p177"/>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2167" name="Google Shape;2167;p177"/>
          <p:cNvCxnSpPr>
            <a:stCxn id="2161"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168" name="Google Shape;2168;p177"/>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169" name="Google Shape;2169;p177"/>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170" name="Google Shape;2170;p177"/>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2171" name="Google Shape;2171;p177"/>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178"/>
          <p:cNvSpPr txBox="1"/>
          <p:nvPr/>
        </p:nvSpPr>
        <p:spPr>
          <a:xfrm>
            <a:off x="408076" y="314561"/>
            <a:ext cx="8229600" cy="459000"/>
          </a:xfrm>
          <a:prstGeom prst="rect">
            <a:avLst/>
          </a:prstGeom>
          <a:noFill/>
          <a:ln>
            <a:noFill/>
          </a:ln>
        </p:spPr>
        <p:txBody>
          <a:bodyPr spcFirstLastPara="1" wrap="square" lIns="58925" tIns="58925" rIns="58925" bIns="58925" anchor="t"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
        <p:nvSpPr>
          <p:cNvPr id="2177" name="Google Shape;2177;p178"/>
          <p:cNvSpPr/>
          <p:nvPr/>
        </p:nvSpPr>
        <p:spPr>
          <a:xfrm>
            <a:off x="817875" y="1840950"/>
            <a:ext cx="7410000" cy="14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So far we have discussed 5-detector. Let’s come back to the original problem</a:t>
            </a:r>
            <a:endParaRPr sz="2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79"/>
          <p:cNvSpPr txBox="1"/>
          <p:nvPr/>
        </p:nvSpPr>
        <p:spPr>
          <a:xfrm>
            <a:off x="408076" y="314561"/>
            <a:ext cx="8229600" cy="459000"/>
          </a:xfrm>
          <a:prstGeom prst="rect">
            <a:avLst/>
          </a:prstGeom>
          <a:noFill/>
          <a:ln>
            <a:noFill/>
          </a:ln>
        </p:spPr>
        <p:txBody>
          <a:bodyPr spcFirstLastPara="1" wrap="square" lIns="58925" tIns="58925" rIns="58925" bIns="58925" anchor="t"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
        <p:nvSpPr>
          <p:cNvPr id="2183" name="Google Shape;2183;p179"/>
          <p:cNvSpPr/>
          <p:nvPr/>
        </p:nvSpPr>
        <p:spPr>
          <a:xfrm>
            <a:off x="867000" y="1009875"/>
            <a:ext cx="7410000" cy="14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Classify Handwritten Digits - Which is a MultiClass Problem</a:t>
            </a:r>
            <a:endParaRPr sz="2000">
              <a:solidFill>
                <a:srgbClr val="666666"/>
              </a:solidFill>
              <a:latin typeface="Quattrocento Sans"/>
              <a:ea typeface="Quattrocento Sans"/>
              <a:cs typeface="Quattrocento Sans"/>
              <a:sym typeface="Quattrocento Sans"/>
            </a:endParaRPr>
          </a:p>
        </p:txBody>
      </p:sp>
      <p:pic>
        <p:nvPicPr>
          <p:cNvPr id="2184" name="Google Shape;2184;p179" descr="Classifying Handwritten digits"/>
          <p:cNvPicPr preferRelativeResize="0"/>
          <p:nvPr/>
        </p:nvPicPr>
        <p:blipFill>
          <a:blip r:embed="rId3">
            <a:alphaModFix/>
          </a:blip>
          <a:stretch>
            <a:fillRect/>
          </a:stretch>
        </p:blipFill>
        <p:spPr>
          <a:xfrm>
            <a:off x="3225575" y="2421027"/>
            <a:ext cx="2594584" cy="259458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180"/>
          <p:cNvSpPr txBox="1"/>
          <p:nvPr/>
        </p:nvSpPr>
        <p:spPr>
          <a:xfrm>
            <a:off x="408076" y="314561"/>
            <a:ext cx="8229600" cy="459000"/>
          </a:xfrm>
          <a:prstGeom prst="rect">
            <a:avLst/>
          </a:prstGeom>
          <a:noFill/>
          <a:ln>
            <a:noFill/>
          </a:ln>
        </p:spPr>
        <p:txBody>
          <a:bodyPr spcFirstLastPara="1" wrap="square" lIns="58925" tIns="58925" rIns="58925" bIns="58925" anchor="t"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
        <p:nvSpPr>
          <p:cNvPr id="2190" name="Google Shape;2190;p180"/>
          <p:cNvSpPr/>
          <p:nvPr/>
        </p:nvSpPr>
        <p:spPr>
          <a:xfrm>
            <a:off x="408075" y="1194900"/>
            <a:ext cx="8435700" cy="14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66666"/>
                </a:solidFill>
                <a:latin typeface="Quattrocento Sans"/>
                <a:ea typeface="Quattrocento Sans"/>
                <a:cs typeface="Quattrocento Sans"/>
                <a:sym typeface="Quattrocento Sans"/>
              </a:rPr>
              <a:t>Multiclass Classifier Using SGDClassifier</a:t>
            </a: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700">
                <a:solidFill>
                  <a:srgbClr val="666666"/>
                </a:solidFill>
                <a:latin typeface="Consolas"/>
                <a:ea typeface="Consolas"/>
                <a:cs typeface="Consolas"/>
                <a:sym typeface="Consolas"/>
              </a:rPr>
              <a:t>&gt;&gt;&gt; sgd_clf.fit(X_train, y_train)</a:t>
            </a:r>
            <a:endParaRPr sz="1700">
              <a:solidFill>
                <a:srgbClr val="666666"/>
              </a:solidFill>
              <a:latin typeface="Consolas"/>
              <a:ea typeface="Consolas"/>
              <a:cs typeface="Consolas"/>
              <a:sym typeface="Consolas"/>
            </a:endParaRPr>
          </a:p>
          <a:p>
            <a:pPr marL="0" lvl="0" indent="0" algn="l" rtl="0">
              <a:spcBef>
                <a:spcPts val="0"/>
              </a:spcBef>
              <a:spcAft>
                <a:spcPts val="0"/>
              </a:spcAft>
              <a:buNone/>
            </a:pPr>
            <a:r>
              <a:rPr lang="en" sz="1700">
                <a:solidFill>
                  <a:srgbClr val="666666"/>
                </a:solidFill>
                <a:latin typeface="Consolas"/>
                <a:ea typeface="Consolas"/>
                <a:cs typeface="Consolas"/>
                <a:sym typeface="Consolas"/>
              </a:rPr>
              <a:t>&gt;&gt;&gt; sgd_clf.predict([some_digit])</a:t>
            </a:r>
            <a:endParaRPr sz="1700">
              <a:solidFill>
                <a:srgbClr val="666666"/>
              </a:solidFill>
              <a:latin typeface="Consolas"/>
              <a:ea typeface="Consolas"/>
              <a:cs typeface="Consolas"/>
              <a:sym typeface="Consola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181"/>
          <p:cNvSpPr txBox="1"/>
          <p:nvPr/>
        </p:nvSpPr>
        <p:spPr>
          <a:xfrm>
            <a:off x="408076" y="314561"/>
            <a:ext cx="8229600" cy="459000"/>
          </a:xfrm>
          <a:prstGeom prst="rect">
            <a:avLst/>
          </a:prstGeom>
          <a:noFill/>
          <a:ln>
            <a:noFill/>
          </a:ln>
        </p:spPr>
        <p:txBody>
          <a:bodyPr spcFirstLastPara="1" wrap="square" lIns="58925" tIns="58925" rIns="58925" bIns="58925" anchor="t"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
        <p:nvSpPr>
          <p:cNvPr id="2196" name="Google Shape;2196;p181"/>
          <p:cNvSpPr/>
          <p:nvPr/>
        </p:nvSpPr>
        <p:spPr>
          <a:xfrm>
            <a:off x="408075" y="1194900"/>
            <a:ext cx="8435700" cy="14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66666"/>
                </a:solidFill>
                <a:latin typeface="Quattrocento Sans"/>
                <a:ea typeface="Quattrocento Sans"/>
                <a:cs typeface="Quattrocento Sans"/>
                <a:sym typeface="Quattrocento Sans"/>
              </a:rPr>
              <a:t>Check Accuracy Using Cross Validation</a:t>
            </a: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700">
                <a:solidFill>
                  <a:srgbClr val="666666"/>
                </a:solidFill>
                <a:latin typeface="Consolas"/>
                <a:ea typeface="Consolas"/>
                <a:cs typeface="Consolas"/>
                <a:sym typeface="Consolas"/>
              </a:rPr>
              <a:t>&gt;&gt;&gt; cross_val_score(sgd_clf, X_train, y_train, cv=3, scoring="accuracy")</a:t>
            </a:r>
            <a:endParaRPr sz="1700">
              <a:solidFill>
                <a:srgbClr val="666666"/>
              </a:solidFill>
              <a:latin typeface="Consolas"/>
              <a:ea typeface="Consolas"/>
              <a:cs typeface="Consolas"/>
              <a:sym typeface="Consolas"/>
            </a:endParaRPr>
          </a:p>
          <a:p>
            <a:pPr marL="0" lvl="0" indent="0" algn="l" rtl="0">
              <a:spcBef>
                <a:spcPts val="0"/>
              </a:spcBef>
              <a:spcAft>
                <a:spcPts val="0"/>
              </a:spcAft>
              <a:buNone/>
            </a:pPr>
            <a:endParaRPr sz="1700">
              <a:solidFill>
                <a:srgbClr val="666666"/>
              </a:solidFill>
              <a:latin typeface="Consolas"/>
              <a:ea typeface="Consolas"/>
              <a:cs typeface="Consolas"/>
              <a:sym typeface="Consolas"/>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82"/>
          <p:cNvSpPr txBox="1"/>
          <p:nvPr/>
        </p:nvSpPr>
        <p:spPr>
          <a:xfrm>
            <a:off x="408076" y="314561"/>
            <a:ext cx="8229600" cy="459000"/>
          </a:xfrm>
          <a:prstGeom prst="rect">
            <a:avLst/>
          </a:prstGeom>
          <a:noFill/>
          <a:ln>
            <a:noFill/>
          </a:ln>
        </p:spPr>
        <p:txBody>
          <a:bodyPr spcFirstLastPara="1" wrap="square" lIns="58925" tIns="58925" rIns="58925" bIns="58925" anchor="t"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
        <p:nvSpPr>
          <p:cNvPr id="2202" name="Google Shape;2202;p182"/>
          <p:cNvSpPr/>
          <p:nvPr/>
        </p:nvSpPr>
        <p:spPr>
          <a:xfrm>
            <a:off x="408075" y="1194900"/>
            <a:ext cx="8435700" cy="14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66666"/>
                </a:solidFill>
                <a:latin typeface="Quattrocento Sans"/>
                <a:ea typeface="Quattrocento Sans"/>
                <a:cs typeface="Quattrocento Sans"/>
                <a:sym typeface="Quattrocento Sans"/>
              </a:rPr>
              <a:t>Improving Accuracy by Scaling the Features</a:t>
            </a: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0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 sz="1700">
                <a:solidFill>
                  <a:srgbClr val="666666"/>
                </a:solidFill>
                <a:latin typeface="Consolas"/>
                <a:ea typeface="Consolas"/>
                <a:cs typeface="Consolas"/>
                <a:sym typeface="Consolas"/>
              </a:rPr>
              <a:t>&gt;&gt;&gt; from sklearn.preprocessing import StandardScaler</a:t>
            </a:r>
            <a:endParaRPr sz="17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700">
                <a:solidFill>
                  <a:srgbClr val="666666"/>
                </a:solidFill>
                <a:latin typeface="Consolas"/>
                <a:ea typeface="Consolas"/>
                <a:cs typeface="Consolas"/>
                <a:sym typeface="Consolas"/>
              </a:rPr>
              <a:t>&gt;&gt;&gt; scaler = StandardScaler()</a:t>
            </a:r>
            <a:endParaRPr sz="17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700">
                <a:solidFill>
                  <a:srgbClr val="666666"/>
                </a:solidFill>
                <a:latin typeface="Consolas"/>
                <a:ea typeface="Consolas"/>
                <a:cs typeface="Consolas"/>
                <a:sym typeface="Consolas"/>
              </a:rPr>
              <a:t>&gt;&gt;&gt; X_train_scaled = scaler.fit_transform(X_train.astype(np.float64))</a:t>
            </a:r>
            <a:endParaRPr sz="17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700">
                <a:solidFill>
                  <a:srgbClr val="666666"/>
                </a:solidFill>
                <a:latin typeface="Consolas"/>
                <a:ea typeface="Consolas"/>
                <a:cs typeface="Consolas"/>
                <a:sym typeface="Consolas"/>
              </a:rPr>
              <a:t>&gt;&gt;&gt; cross_val_score(sgd_clf, X_train_scaled, y_train, cv=3, scoring="accuracy")</a:t>
            </a:r>
            <a:endParaRPr sz="1700">
              <a:solidFill>
                <a:srgbClr val="666666"/>
              </a:solidFill>
              <a:latin typeface="Consolas"/>
              <a:ea typeface="Consolas"/>
              <a:cs typeface="Consolas"/>
              <a:sym typeface="Consolas"/>
            </a:endParaRPr>
          </a:p>
          <a:p>
            <a:pPr marL="0" lvl="0" indent="0" algn="l" rtl="0">
              <a:spcBef>
                <a:spcPts val="0"/>
              </a:spcBef>
              <a:spcAft>
                <a:spcPts val="0"/>
              </a:spcAft>
              <a:buNone/>
            </a:pPr>
            <a:endParaRPr sz="1700">
              <a:solidFill>
                <a:srgbClr val="666666"/>
              </a:solidFill>
              <a:latin typeface="Consolas"/>
              <a:ea typeface="Consolas"/>
              <a:cs typeface="Consolas"/>
              <a:sym typeface="Consolas"/>
            </a:endParaRPr>
          </a:p>
          <a:p>
            <a:pPr marL="0" lvl="0" indent="0" algn="l" rtl="0">
              <a:spcBef>
                <a:spcPts val="0"/>
              </a:spcBef>
              <a:spcAft>
                <a:spcPts val="0"/>
              </a:spcAft>
              <a:buNone/>
            </a:pPr>
            <a:endParaRPr sz="1700">
              <a:solidFill>
                <a:srgbClr val="666666"/>
              </a:solidFill>
              <a:latin typeface="Consolas"/>
              <a:ea typeface="Consolas"/>
              <a:cs typeface="Consolas"/>
              <a:sym typeface="Consola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8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What do we do next?</a:t>
            </a:r>
            <a:endParaRPr sz="3200">
              <a:solidFill>
                <a:srgbClr val="666666"/>
              </a:solidFill>
              <a:latin typeface="Quattrocento Sans"/>
              <a:ea typeface="Quattrocento Sans"/>
              <a:cs typeface="Quattrocento Sans"/>
              <a:sym typeface="Quattrocento Sans"/>
            </a:endParaRPr>
          </a:p>
        </p:txBody>
      </p:sp>
      <p:sp>
        <p:nvSpPr>
          <p:cNvPr id="2208" name="Google Shape;2208;p183"/>
          <p:cNvSpPr/>
          <p:nvPr/>
        </p:nvSpPr>
        <p:spPr>
          <a:xfrm>
            <a:off x="357152" y="1022981"/>
            <a:ext cx="8429700" cy="2504700"/>
          </a:xfrm>
          <a:prstGeom prst="rect">
            <a:avLst/>
          </a:prstGeom>
          <a:noFill/>
          <a:ln>
            <a:noFill/>
          </a:ln>
        </p:spPr>
        <p:txBody>
          <a:bodyPr spcFirstLastPara="1" wrap="square" lIns="32750" tIns="32750" rIns="32750" bIns="32750" anchor="ctr" anchorCtr="0">
            <a:noAutofit/>
          </a:bodyPr>
          <a:lstStyle/>
          <a:p>
            <a:pPr marL="0" lvl="0" indent="0" algn="l" rtl="0">
              <a:spcBef>
                <a:spcPts val="0"/>
              </a:spcBef>
              <a:spcAft>
                <a:spcPts val="0"/>
              </a:spcAft>
              <a:buNone/>
            </a:pPr>
            <a:r>
              <a:rPr lang="en" sz="2200">
                <a:solidFill>
                  <a:srgbClr val="666666"/>
                </a:solidFill>
                <a:latin typeface="Quattrocento Sans"/>
                <a:ea typeface="Quattrocento Sans"/>
                <a:cs typeface="Quattrocento Sans"/>
                <a:sym typeface="Quattrocento Sans"/>
              </a:rPr>
              <a:t>Completed:</a:t>
            </a:r>
            <a:endParaRPr sz="2200">
              <a:solidFill>
                <a:srgbClr val="666666"/>
              </a:solidFill>
              <a:latin typeface="Quattrocento Sans"/>
              <a:ea typeface="Quattrocento Sans"/>
              <a:cs typeface="Quattrocento Sans"/>
              <a:sym typeface="Quattrocento Sans"/>
            </a:endParaRPr>
          </a:p>
          <a:p>
            <a:pPr marL="292100" lvl="0" indent="-279400" algn="l" rtl="0">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Binary Classification</a:t>
            </a:r>
            <a:endParaRPr sz="2200">
              <a:solidFill>
                <a:srgbClr val="666666"/>
              </a:solidFill>
              <a:latin typeface="Quattrocento Sans"/>
              <a:ea typeface="Quattrocento Sans"/>
              <a:cs typeface="Quattrocento Sans"/>
              <a:sym typeface="Quattrocento Sans"/>
            </a:endParaRPr>
          </a:p>
          <a:p>
            <a:pPr marL="292100" marR="0" lvl="0" indent="-279400" algn="l" rtl="0">
              <a:lnSpc>
                <a:spcPct val="100000"/>
              </a:lnSpc>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Multi-class Classification</a:t>
            </a:r>
            <a:endParaRPr sz="2200">
              <a:solidFill>
                <a:srgbClr val="666666"/>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2200">
              <a:solidFill>
                <a:srgbClr val="666666"/>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r>
              <a:rPr lang="en" sz="2200">
                <a:solidFill>
                  <a:srgbClr val="666666"/>
                </a:solidFill>
                <a:latin typeface="Quattrocento Sans"/>
                <a:ea typeface="Quattrocento Sans"/>
                <a:cs typeface="Quattrocento Sans"/>
                <a:sym typeface="Quattrocento Sans"/>
              </a:rPr>
              <a:t>Next:</a:t>
            </a:r>
            <a:endParaRPr sz="2200">
              <a:solidFill>
                <a:srgbClr val="666666"/>
              </a:solidFill>
              <a:latin typeface="Quattrocento Sans"/>
              <a:ea typeface="Quattrocento Sans"/>
              <a:cs typeface="Quattrocento Sans"/>
              <a:sym typeface="Quattrocento Sans"/>
            </a:endParaRPr>
          </a:p>
          <a:p>
            <a:pPr marL="292100" marR="0" lvl="0" indent="-279400" algn="l" rtl="0">
              <a:lnSpc>
                <a:spcPct val="100000"/>
              </a:lnSpc>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Multi-label Classification</a:t>
            </a:r>
            <a:endParaRPr sz="2200">
              <a:solidFill>
                <a:srgbClr val="666666"/>
              </a:solidFill>
              <a:latin typeface="Quattrocento Sans"/>
              <a:ea typeface="Quattrocento Sans"/>
              <a:cs typeface="Quattrocento Sans"/>
              <a:sym typeface="Quattrocento Sans"/>
            </a:endParaRPr>
          </a:p>
          <a:p>
            <a:pPr marL="292100" marR="0" lvl="0" indent="-279400" algn="l" rtl="0">
              <a:lnSpc>
                <a:spcPct val="100000"/>
              </a:lnSpc>
              <a:spcBef>
                <a:spcPts val="0"/>
              </a:spcBef>
              <a:spcAft>
                <a:spcPts val="0"/>
              </a:spcAft>
              <a:buClr>
                <a:srgbClr val="666666"/>
              </a:buClr>
              <a:buSzPts val="2200"/>
              <a:buFont typeface="Quattrocento Sans"/>
              <a:buChar char="●"/>
            </a:pPr>
            <a:r>
              <a:rPr lang="en" sz="2200">
                <a:solidFill>
                  <a:srgbClr val="666666"/>
                </a:solidFill>
                <a:latin typeface="Quattrocento Sans"/>
                <a:ea typeface="Quattrocento Sans"/>
                <a:cs typeface="Quattrocento Sans"/>
                <a:sym typeface="Quattrocento Sans"/>
              </a:rPr>
              <a:t>Multi-output Classification</a:t>
            </a:r>
            <a:endParaRPr sz="2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p18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a:t>
            </a:r>
            <a:endParaRPr sz="3200">
              <a:solidFill>
                <a:srgbClr val="666666"/>
              </a:solidFill>
              <a:latin typeface="Quattrocento Sans"/>
              <a:ea typeface="Quattrocento Sans"/>
              <a:cs typeface="Quattrocento Sans"/>
              <a:sym typeface="Quattrocento Sans"/>
            </a:endParaRPr>
          </a:p>
        </p:txBody>
      </p:sp>
      <p:pic>
        <p:nvPicPr>
          <p:cNvPr id="2214" name="Google Shape;2214;p184"/>
          <p:cNvPicPr preferRelativeResize="0"/>
          <p:nvPr/>
        </p:nvPicPr>
        <p:blipFill>
          <a:blip r:embed="rId3">
            <a:alphaModFix/>
          </a:blip>
          <a:stretch>
            <a:fillRect/>
          </a:stretch>
        </p:blipFill>
        <p:spPr>
          <a:xfrm>
            <a:off x="203520" y="1899397"/>
            <a:ext cx="4555524" cy="1658375"/>
          </a:xfrm>
          <a:prstGeom prst="rect">
            <a:avLst/>
          </a:prstGeom>
          <a:noFill/>
          <a:ln>
            <a:noFill/>
          </a:ln>
        </p:spPr>
      </p:pic>
      <p:graphicFrame>
        <p:nvGraphicFramePr>
          <p:cNvPr id="2215" name="Google Shape;2215;p184"/>
          <p:cNvGraphicFramePr/>
          <p:nvPr/>
        </p:nvGraphicFramePr>
        <p:xfrm>
          <a:off x="6668225" y="1810425"/>
          <a:ext cx="2118675" cy="1828680"/>
        </p:xfrm>
        <a:graphic>
          <a:graphicData uri="http://schemas.openxmlformats.org/drawingml/2006/table">
            <a:tbl>
              <a:tblPr>
                <a:noFill/>
                <a:tableStyleId>{9383E09B-AD05-4CED-A3C9-FB9AC7568916}</a:tableStyleId>
              </a:tblPr>
              <a:tblGrid>
                <a:gridCol w="1471000">
                  <a:extLst>
                    <a:ext uri="{9D8B030D-6E8A-4147-A177-3AD203B41FA5}">
                      <a16:colId xmlns:a16="http://schemas.microsoft.com/office/drawing/2014/main" val="20000"/>
                    </a:ext>
                  </a:extLst>
                </a:gridCol>
                <a:gridCol w="647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BioGraphy</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1</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Drama</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1</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Sport </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1</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Sci-fi</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0</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2216" name="Google Shape;2216;p184"/>
          <p:cNvSpPr/>
          <p:nvPr/>
        </p:nvSpPr>
        <p:spPr>
          <a:xfrm>
            <a:off x="4880388" y="2515725"/>
            <a:ext cx="1666500" cy="42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84"/>
          <p:cNvSpPr txBox="1"/>
          <p:nvPr/>
        </p:nvSpPr>
        <p:spPr>
          <a:xfrm>
            <a:off x="4759050" y="2988050"/>
            <a:ext cx="1743300" cy="34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Multiple Classes</a:t>
            </a:r>
            <a:endParaRPr sz="1800">
              <a:solidFill>
                <a:schemeClr val="dk2"/>
              </a:solidFill>
              <a:latin typeface="Quattrocento Sans"/>
              <a:ea typeface="Quattrocento Sans"/>
              <a:cs typeface="Quattrocento Sans"/>
              <a:sym typeface="Quattrocento Sans"/>
            </a:endParaRPr>
          </a:p>
        </p:txBody>
      </p:sp>
      <p:sp>
        <p:nvSpPr>
          <p:cNvPr id="2218" name="Google Shape;2218;p184"/>
          <p:cNvSpPr txBox="1"/>
          <p:nvPr/>
        </p:nvSpPr>
        <p:spPr>
          <a:xfrm>
            <a:off x="333025" y="888075"/>
            <a:ext cx="72435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Quattrocento Sans"/>
                <a:ea typeface="Quattrocento Sans"/>
                <a:cs typeface="Quattrocento Sans"/>
                <a:sym typeface="Quattrocento Sans"/>
              </a:rPr>
              <a:t>Output multiple classes </a:t>
            </a:r>
            <a:endParaRPr sz="1800">
              <a:solidFill>
                <a:schemeClr val="dk2"/>
              </a:solidFill>
              <a:latin typeface="Quattrocento Sans"/>
              <a:ea typeface="Quattrocento Sans"/>
              <a:cs typeface="Quattrocento Sans"/>
              <a:sym typeface="Quattrocento Sans"/>
            </a:endParaRPr>
          </a:p>
        </p:txBody>
      </p:sp>
      <p:sp>
        <p:nvSpPr>
          <p:cNvPr id="2219" name="Google Shape;2219;p184"/>
          <p:cNvSpPr txBox="1"/>
          <p:nvPr/>
        </p:nvSpPr>
        <p:spPr>
          <a:xfrm>
            <a:off x="6252013" y="3899000"/>
            <a:ext cx="29511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Categories in which model is trained</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8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a:t>
            </a:r>
            <a:endParaRPr sz="3200">
              <a:solidFill>
                <a:srgbClr val="666666"/>
              </a:solidFill>
              <a:latin typeface="Quattrocento Sans"/>
              <a:ea typeface="Quattrocento Sans"/>
              <a:cs typeface="Quattrocento Sans"/>
              <a:sym typeface="Quattrocento Sans"/>
            </a:endParaRPr>
          </a:p>
        </p:txBody>
      </p:sp>
      <p:graphicFrame>
        <p:nvGraphicFramePr>
          <p:cNvPr id="2225" name="Google Shape;2225;p185"/>
          <p:cNvGraphicFramePr/>
          <p:nvPr/>
        </p:nvGraphicFramePr>
        <p:xfrm>
          <a:off x="6668225" y="1810425"/>
          <a:ext cx="2118675" cy="1828680"/>
        </p:xfrm>
        <a:graphic>
          <a:graphicData uri="http://schemas.openxmlformats.org/drawingml/2006/table">
            <a:tbl>
              <a:tblPr>
                <a:noFill/>
                <a:tableStyleId>{9383E09B-AD05-4CED-A3C9-FB9AC7568916}</a:tableStyleId>
              </a:tblPr>
              <a:tblGrid>
                <a:gridCol w="1471000">
                  <a:extLst>
                    <a:ext uri="{9D8B030D-6E8A-4147-A177-3AD203B41FA5}">
                      <a16:colId xmlns:a16="http://schemas.microsoft.com/office/drawing/2014/main" val="20000"/>
                    </a:ext>
                  </a:extLst>
                </a:gridCol>
                <a:gridCol w="6476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BioGraphy</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0</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Drama</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1</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Sport </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0</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Sci-fi</a:t>
                      </a:r>
                      <a:endParaRPr sz="1800">
                        <a:solidFill>
                          <a:schemeClr val="dk2"/>
                        </a:solidFill>
                        <a:latin typeface="Quattrocento Sans"/>
                        <a:ea typeface="Quattrocento Sans"/>
                        <a:cs typeface="Quattrocento Sans"/>
                        <a:sym typeface="Quattrocento Sans"/>
                      </a:endParaRPr>
                    </a:p>
                  </a:txBody>
                  <a:tcPr marL="91425" marR="91425" marT="91425" marB="91425" anchor="ctr"/>
                </a:tc>
                <a:tc>
                  <a:txBody>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0</a:t>
                      </a:r>
                      <a:endParaRPr sz="18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2226" name="Google Shape;2226;p185"/>
          <p:cNvSpPr/>
          <p:nvPr/>
        </p:nvSpPr>
        <p:spPr>
          <a:xfrm>
            <a:off x="4880388" y="2515725"/>
            <a:ext cx="1666500" cy="425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85"/>
          <p:cNvSpPr txBox="1"/>
          <p:nvPr/>
        </p:nvSpPr>
        <p:spPr>
          <a:xfrm>
            <a:off x="4759050" y="2988050"/>
            <a:ext cx="1743300" cy="34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Multiple Classes</a:t>
            </a:r>
            <a:endParaRPr sz="1800">
              <a:solidFill>
                <a:schemeClr val="dk2"/>
              </a:solidFill>
              <a:latin typeface="Quattrocento Sans"/>
              <a:ea typeface="Quattrocento Sans"/>
              <a:cs typeface="Quattrocento Sans"/>
              <a:sym typeface="Quattrocento Sans"/>
            </a:endParaRPr>
          </a:p>
        </p:txBody>
      </p:sp>
      <p:pic>
        <p:nvPicPr>
          <p:cNvPr id="2228" name="Google Shape;2228;p185"/>
          <p:cNvPicPr preferRelativeResize="0"/>
          <p:nvPr/>
        </p:nvPicPr>
        <p:blipFill>
          <a:blip r:embed="rId3">
            <a:alphaModFix/>
          </a:blip>
          <a:stretch>
            <a:fillRect/>
          </a:stretch>
        </p:blipFill>
        <p:spPr>
          <a:xfrm>
            <a:off x="138925" y="1496446"/>
            <a:ext cx="4454250" cy="2464251"/>
          </a:xfrm>
          <a:prstGeom prst="rect">
            <a:avLst/>
          </a:prstGeom>
          <a:noFill/>
          <a:ln>
            <a:noFill/>
          </a:ln>
        </p:spPr>
      </p:pic>
      <p:sp>
        <p:nvSpPr>
          <p:cNvPr id="2229" name="Google Shape;2229;p185"/>
          <p:cNvSpPr txBox="1"/>
          <p:nvPr/>
        </p:nvSpPr>
        <p:spPr>
          <a:xfrm>
            <a:off x="6252013" y="3899000"/>
            <a:ext cx="2951100" cy="39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Categories in which model is trained</a:t>
            </a:r>
            <a:endParaRPr sz="1800">
              <a:solidFill>
                <a:schemeClr val="dk2"/>
              </a:solidFill>
              <a:latin typeface="Quattrocento Sans"/>
              <a:ea typeface="Quattrocento Sans"/>
              <a:cs typeface="Quattrocento Sans"/>
              <a:sym typeface="Quattrocento Sans"/>
            </a:endParaRPr>
          </a:p>
        </p:txBody>
      </p:sp>
      <p:sp>
        <p:nvSpPr>
          <p:cNvPr id="2230" name="Google Shape;2230;p185"/>
          <p:cNvSpPr txBox="1"/>
          <p:nvPr/>
        </p:nvSpPr>
        <p:spPr>
          <a:xfrm>
            <a:off x="333025" y="888075"/>
            <a:ext cx="7243500" cy="6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Quattrocento Sans"/>
                <a:ea typeface="Quattrocento Sans"/>
                <a:cs typeface="Quattrocento Sans"/>
                <a:sym typeface="Quattrocento Sans"/>
              </a:rPr>
              <a:t>Output multiple classes </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4"/>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381" name="Google Shape;381;p44"/>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382" name="Google Shape;382;p44"/>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383" name="Google Shape;383;p44"/>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384" name="Google Shape;384;p44"/>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385" name="Google Shape;385;p44"/>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86" name="Google Shape;386;p44"/>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387" name="Google Shape;387;p44"/>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88" name="Google Shape;388;p44"/>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389" name="Google Shape;389;p44"/>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390" name="Google Shape;390;p44"/>
          <p:cNvSpPr/>
          <p:nvPr/>
        </p:nvSpPr>
        <p:spPr>
          <a:xfrm>
            <a:off x="4304838" y="1495300"/>
            <a:ext cx="311700" cy="4797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p:txBody>
      </p:sp>
      <p:pic>
        <p:nvPicPr>
          <p:cNvPr id="391" name="Google Shape;391;p44"/>
          <p:cNvPicPr preferRelativeResize="0"/>
          <p:nvPr/>
        </p:nvPicPr>
        <p:blipFill>
          <a:blip r:embed="rId3">
            <a:alphaModFix/>
          </a:blip>
          <a:stretch>
            <a:fillRect/>
          </a:stretch>
        </p:blipFill>
        <p:spPr>
          <a:xfrm>
            <a:off x="1271450" y="2082701"/>
            <a:ext cx="608075" cy="743446"/>
          </a:xfrm>
          <a:prstGeom prst="rect">
            <a:avLst/>
          </a:prstGeom>
          <a:noFill/>
          <a:ln>
            <a:noFill/>
          </a:ln>
        </p:spPr>
      </p:pic>
      <p:pic>
        <p:nvPicPr>
          <p:cNvPr id="392" name="Google Shape;392;p44"/>
          <p:cNvPicPr preferRelativeResize="0"/>
          <p:nvPr/>
        </p:nvPicPr>
        <p:blipFill>
          <a:blip r:embed="rId4">
            <a:alphaModFix/>
          </a:blip>
          <a:stretch>
            <a:fillRect/>
          </a:stretch>
        </p:blipFill>
        <p:spPr>
          <a:xfrm>
            <a:off x="2562688" y="2082700"/>
            <a:ext cx="743433" cy="743450"/>
          </a:xfrm>
          <a:prstGeom prst="rect">
            <a:avLst/>
          </a:prstGeom>
          <a:noFill/>
          <a:ln>
            <a:noFill/>
          </a:ln>
        </p:spPr>
      </p:pic>
      <p:pic>
        <p:nvPicPr>
          <p:cNvPr id="393" name="Google Shape;393;p44"/>
          <p:cNvPicPr preferRelativeResize="0"/>
          <p:nvPr/>
        </p:nvPicPr>
        <p:blipFill>
          <a:blip r:embed="rId5">
            <a:alphaModFix/>
          </a:blip>
          <a:stretch>
            <a:fillRect/>
          </a:stretch>
        </p:blipFill>
        <p:spPr>
          <a:xfrm>
            <a:off x="7375795" y="2082692"/>
            <a:ext cx="823798" cy="759622"/>
          </a:xfrm>
          <a:prstGeom prst="rect">
            <a:avLst/>
          </a:prstGeom>
          <a:noFill/>
          <a:ln>
            <a:noFill/>
          </a:ln>
        </p:spPr>
      </p:pic>
      <p:pic>
        <p:nvPicPr>
          <p:cNvPr id="394" name="Google Shape;394;p44"/>
          <p:cNvPicPr preferRelativeResize="0"/>
          <p:nvPr/>
        </p:nvPicPr>
        <p:blipFill>
          <a:blip r:embed="rId6">
            <a:alphaModFix/>
          </a:blip>
          <a:stretch>
            <a:fillRect/>
          </a:stretch>
        </p:blipFill>
        <p:spPr>
          <a:xfrm>
            <a:off x="5615238" y="2082712"/>
            <a:ext cx="743425" cy="743426"/>
          </a:xfrm>
          <a:prstGeom prst="rect">
            <a:avLst/>
          </a:prstGeom>
          <a:noFill/>
          <a:ln>
            <a:noFill/>
          </a:ln>
        </p:spPr>
      </p:pic>
      <p:pic>
        <p:nvPicPr>
          <p:cNvPr id="395" name="Google Shape;395;p44"/>
          <p:cNvPicPr preferRelativeResize="0"/>
          <p:nvPr/>
        </p:nvPicPr>
        <p:blipFill>
          <a:blip r:embed="rId7">
            <a:alphaModFix/>
          </a:blip>
          <a:stretch>
            <a:fillRect/>
          </a:stretch>
        </p:blipFill>
        <p:spPr>
          <a:xfrm flipH="1">
            <a:off x="3855912" y="2082697"/>
            <a:ext cx="1209580" cy="685825"/>
          </a:xfrm>
          <a:prstGeom prst="rect">
            <a:avLst/>
          </a:prstGeom>
          <a:noFill/>
          <a:ln>
            <a:noFill/>
          </a:ln>
        </p:spPr>
      </p:pic>
      <p:sp>
        <p:nvSpPr>
          <p:cNvPr id="396" name="Google Shape;396;p44"/>
          <p:cNvSpPr txBox="1"/>
          <p:nvPr/>
        </p:nvSpPr>
        <p:spPr>
          <a:xfrm>
            <a:off x="1107938"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97" name="Google Shape;397;p44"/>
          <p:cNvSpPr txBox="1"/>
          <p:nvPr/>
        </p:nvSpPr>
        <p:spPr>
          <a:xfrm>
            <a:off x="246686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398" name="Google Shape;398;p44"/>
          <p:cNvSpPr txBox="1"/>
          <p:nvPr/>
        </p:nvSpPr>
        <p:spPr>
          <a:xfrm>
            <a:off x="7208857" y="29444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399" name="Google Shape;399;p44"/>
          <p:cNvSpPr txBox="1"/>
          <p:nvPr/>
        </p:nvSpPr>
        <p:spPr>
          <a:xfrm>
            <a:off x="551941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400" name="Google Shape;400;p44"/>
          <p:cNvSpPr txBox="1"/>
          <p:nvPr/>
        </p:nvSpPr>
        <p:spPr>
          <a:xfrm>
            <a:off x="3993150" y="290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401" name="Google Shape;401;p44"/>
          <p:cNvSpPr/>
          <p:nvPr/>
        </p:nvSpPr>
        <p:spPr>
          <a:xfrm>
            <a:off x="1055075" y="2082700"/>
            <a:ext cx="53994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6727500" y="2082700"/>
            <a:ext cx="18978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p44"/>
          <p:cNvPicPr preferRelativeResize="0"/>
          <p:nvPr/>
        </p:nvPicPr>
        <p:blipFill rotWithShape="1">
          <a:blip r:embed="rId8">
            <a:alphaModFix/>
          </a:blip>
          <a:srcRect l="19628" r="19809"/>
          <a:stretch/>
        </p:blipFill>
        <p:spPr>
          <a:xfrm>
            <a:off x="3064031" y="3884212"/>
            <a:ext cx="1381475" cy="1199037"/>
          </a:xfrm>
          <a:prstGeom prst="rect">
            <a:avLst/>
          </a:prstGeom>
          <a:noFill/>
          <a:ln>
            <a:noFill/>
          </a:ln>
        </p:spPr>
      </p:pic>
      <p:sp>
        <p:nvSpPr>
          <p:cNvPr id="404" name="Google Shape;404;p44"/>
          <p:cNvSpPr/>
          <p:nvPr/>
        </p:nvSpPr>
        <p:spPr>
          <a:xfrm rot="-1055515">
            <a:off x="1295261" y="3573358"/>
            <a:ext cx="1573277" cy="1482381"/>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txBox="1"/>
          <p:nvPr/>
        </p:nvSpPr>
        <p:spPr>
          <a:xfrm>
            <a:off x="2283450" y="3452800"/>
            <a:ext cx="33318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Training Set - 80% Data</a:t>
            </a:r>
            <a:endParaRPr>
              <a:solidFill>
                <a:srgbClr val="666666"/>
              </a:solidFill>
              <a:latin typeface="Quattrocento Sans"/>
              <a:ea typeface="Quattrocento Sans"/>
              <a:cs typeface="Quattrocento Sans"/>
              <a:sym typeface="Quattrocento Sans"/>
            </a:endParaRPr>
          </a:p>
        </p:txBody>
      </p:sp>
      <p:sp>
        <p:nvSpPr>
          <p:cNvPr id="406" name="Google Shape;406;p44"/>
          <p:cNvSpPr txBox="1"/>
          <p:nvPr/>
        </p:nvSpPr>
        <p:spPr>
          <a:xfrm>
            <a:off x="6429000" y="3452800"/>
            <a:ext cx="23316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Test Set - 20% Data</a:t>
            </a:r>
            <a:endParaRPr>
              <a:solidFill>
                <a:srgbClr val="666666"/>
              </a:solidFill>
              <a:latin typeface="Quattrocento Sans"/>
              <a:ea typeface="Quattrocento Sans"/>
              <a:cs typeface="Quattrocento Sans"/>
              <a:sym typeface="Quattrocento Sans"/>
            </a:endParaRPr>
          </a:p>
        </p:txBody>
      </p:sp>
      <p:sp>
        <p:nvSpPr>
          <p:cNvPr id="407" name="Google Shape;407;p44"/>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
        <p:nvSpPr>
          <p:cNvPr id="408" name="Google Shape;408;p44"/>
          <p:cNvSpPr txBox="1"/>
          <p:nvPr/>
        </p:nvSpPr>
        <p:spPr>
          <a:xfrm>
            <a:off x="4867750" y="1474700"/>
            <a:ext cx="3757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Split images into training and test set</a:t>
            </a:r>
            <a:endParaRPr>
              <a:solidFill>
                <a:srgbClr val="666666"/>
              </a:solidFill>
              <a:latin typeface="Quattrocento Sans"/>
              <a:ea typeface="Quattrocento Sans"/>
              <a:cs typeface="Quattrocento Sans"/>
              <a:sym typeface="Quattrocento Sans"/>
            </a:endParaRPr>
          </a:p>
        </p:txBody>
      </p:sp>
      <p:sp>
        <p:nvSpPr>
          <p:cNvPr id="409" name="Google Shape;409;p44"/>
          <p:cNvSpPr txBox="1"/>
          <p:nvPr/>
        </p:nvSpPr>
        <p:spPr>
          <a:xfrm>
            <a:off x="4522398" y="4321875"/>
            <a:ext cx="2535900" cy="32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Using training set we build the model</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8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a:t>
            </a:r>
            <a:endParaRPr sz="3200">
              <a:solidFill>
                <a:srgbClr val="666666"/>
              </a:solidFill>
              <a:latin typeface="Quattrocento Sans"/>
              <a:ea typeface="Quattrocento Sans"/>
              <a:cs typeface="Quattrocento Sans"/>
              <a:sym typeface="Quattrocento Sans"/>
            </a:endParaRPr>
          </a:p>
        </p:txBody>
      </p:sp>
      <p:sp>
        <p:nvSpPr>
          <p:cNvPr id="2236" name="Google Shape;2236;p186"/>
          <p:cNvSpPr/>
          <p:nvPr/>
        </p:nvSpPr>
        <p:spPr>
          <a:xfrm>
            <a:off x="357200" y="1007031"/>
            <a:ext cx="8429700" cy="1333500"/>
          </a:xfrm>
          <a:prstGeom prst="rect">
            <a:avLst/>
          </a:prstGeom>
          <a:noFill/>
          <a:ln>
            <a:noFill/>
          </a:ln>
        </p:spPr>
        <p:txBody>
          <a:bodyPr spcFirstLastPara="1" wrap="square" lIns="32750" tIns="32750" rIns="32750" bIns="32750" anchor="t" anchorCtr="0">
            <a:noAutofit/>
          </a:bodyPr>
          <a:lstStyle/>
          <a:p>
            <a:pPr marL="292100" marR="0" lvl="0"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Build a model to classify an image into two classes</a:t>
            </a:r>
            <a:endParaRPr sz="1800">
              <a:solidFill>
                <a:srgbClr val="666666"/>
              </a:solidFill>
              <a:latin typeface="Quattrocento Sans"/>
              <a:ea typeface="Quattrocento Sans"/>
              <a:cs typeface="Quattrocento Sans"/>
              <a:sym typeface="Quattrocento Sans"/>
            </a:endParaRPr>
          </a:p>
          <a:p>
            <a:pPr marL="584200" marR="0" lvl="1"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Greater than or equal to 7</a:t>
            </a:r>
            <a:endParaRPr sz="1800">
              <a:solidFill>
                <a:srgbClr val="666666"/>
              </a:solidFill>
              <a:latin typeface="Quattrocento Sans"/>
              <a:ea typeface="Quattrocento Sans"/>
              <a:cs typeface="Quattrocento Sans"/>
              <a:sym typeface="Quattrocento Sans"/>
            </a:endParaRPr>
          </a:p>
          <a:p>
            <a:pPr marL="584200" marR="0" lvl="1"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Is Odd</a:t>
            </a:r>
            <a:endParaRPr sz="1800">
              <a:solidFill>
                <a:srgbClr val="666666"/>
              </a:solidFill>
              <a:latin typeface="Quattrocento Sans"/>
              <a:ea typeface="Quattrocento Sans"/>
              <a:cs typeface="Quattrocento Sans"/>
              <a:sym typeface="Quattrocento Sans"/>
            </a:endParaRPr>
          </a:p>
        </p:txBody>
      </p:sp>
      <p:cxnSp>
        <p:nvCxnSpPr>
          <p:cNvPr id="2237" name="Google Shape;2237;p186"/>
          <p:cNvCxnSpPr/>
          <p:nvPr/>
        </p:nvCxnSpPr>
        <p:spPr>
          <a:xfrm rot="10800000" flipH="1">
            <a:off x="3310598" y="2833802"/>
            <a:ext cx="1360800" cy="477000"/>
          </a:xfrm>
          <a:prstGeom prst="straightConnector1">
            <a:avLst/>
          </a:prstGeom>
          <a:noFill/>
          <a:ln w="9525" cap="flat" cmpd="sng">
            <a:solidFill>
              <a:schemeClr val="dk2"/>
            </a:solidFill>
            <a:prstDash val="solid"/>
            <a:round/>
            <a:headEnd type="none" w="med" len="med"/>
            <a:tailEnd type="triangle" w="med" len="med"/>
          </a:ln>
        </p:spPr>
      </p:cxnSp>
      <p:sp>
        <p:nvSpPr>
          <p:cNvPr id="2238" name="Google Shape;2238;p186"/>
          <p:cNvSpPr/>
          <p:nvPr/>
        </p:nvSpPr>
        <p:spPr>
          <a:xfrm>
            <a:off x="4671352" y="2563925"/>
            <a:ext cx="1984500" cy="506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Is it large? - False</a:t>
            </a:r>
            <a:endParaRPr sz="1800">
              <a:solidFill>
                <a:srgbClr val="666666"/>
              </a:solidFill>
              <a:latin typeface="Quattrocento Sans"/>
              <a:ea typeface="Quattrocento Sans"/>
              <a:cs typeface="Quattrocento Sans"/>
              <a:sym typeface="Quattrocento Sans"/>
            </a:endParaRPr>
          </a:p>
        </p:txBody>
      </p:sp>
      <p:sp>
        <p:nvSpPr>
          <p:cNvPr id="2239" name="Google Shape;2239;p186"/>
          <p:cNvSpPr/>
          <p:nvPr/>
        </p:nvSpPr>
        <p:spPr>
          <a:xfrm>
            <a:off x="4671353" y="3403550"/>
            <a:ext cx="1762500" cy="5064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Is it odd? - True</a:t>
            </a:r>
            <a:endParaRPr sz="1800">
              <a:solidFill>
                <a:srgbClr val="666666"/>
              </a:solidFill>
              <a:latin typeface="Quattrocento Sans"/>
              <a:ea typeface="Quattrocento Sans"/>
              <a:cs typeface="Quattrocento Sans"/>
              <a:sym typeface="Quattrocento Sans"/>
            </a:endParaRPr>
          </a:p>
        </p:txBody>
      </p:sp>
      <p:cxnSp>
        <p:nvCxnSpPr>
          <p:cNvPr id="2240" name="Google Shape;2240;p186"/>
          <p:cNvCxnSpPr>
            <a:endCxn id="2239" idx="1"/>
          </p:cNvCxnSpPr>
          <p:nvPr/>
        </p:nvCxnSpPr>
        <p:spPr>
          <a:xfrm>
            <a:off x="3310553" y="3310850"/>
            <a:ext cx="1360800" cy="345900"/>
          </a:xfrm>
          <a:prstGeom prst="straightConnector1">
            <a:avLst/>
          </a:prstGeom>
          <a:noFill/>
          <a:ln w="9525" cap="flat" cmpd="sng">
            <a:solidFill>
              <a:schemeClr val="dk2"/>
            </a:solidFill>
            <a:prstDash val="solid"/>
            <a:round/>
            <a:headEnd type="none" w="med" len="med"/>
            <a:tailEnd type="triangle" w="med" len="med"/>
          </a:ln>
        </p:spPr>
      </p:cxnSp>
      <p:pic>
        <p:nvPicPr>
          <p:cNvPr id="2241" name="Google Shape;2241;p186"/>
          <p:cNvPicPr preferRelativeResize="0"/>
          <p:nvPr/>
        </p:nvPicPr>
        <p:blipFill>
          <a:blip r:embed="rId3">
            <a:alphaModFix/>
          </a:blip>
          <a:stretch>
            <a:fillRect/>
          </a:stretch>
        </p:blipFill>
        <p:spPr>
          <a:xfrm>
            <a:off x="2488143" y="2909858"/>
            <a:ext cx="679298" cy="654143"/>
          </a:xfrm>
          <a:prstGeom prst="rect">
            <a:avLst/>
          </a:prstGeom>
          <a:noFill/>
          <a:ln>
            <a:noFill/>
          </a:ln>
        </p:spPr>
      </p:pic>
      <p:sp>
        <p:nvSpPr>
          <p:cNvPr id="2242" name="Google Shape;2242;p186"/>
          <p:cNvSpPr/>
          <p:nvPr/>
        </p:nvSpPr>
        <p:spPr>
          <a:xfrm>
            <a:off x="2257226" y="4133350"/>
            <a:ext cx="5421000" cy="5064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Classifier’s output will be - [False, True]</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18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 - Example</a:t>
            </a:r>
            <a:endParaRPr sz="3200">
              <a:solidFill>
                <a:srgbClr val="666666"/>
              </a:solidFill>
              <a:latin typeface="Quattrocento Sans"/>
              <a:ea typeface="Quattrocento Sans"/>
              <a:cs typeface="Quattrocento Sans"/>
              <a:sym typeface="Quattrocento Sans"/>
            </a:endParaRPr>
          </a:p>
        </p:txBody>
      </p:sp>
      <p:sp>
        <p:nvSpPr>
          <p:cNvPr id="2248" name="Google Shape;2248;p187"/>
          <p:cNvSpPr/>
          <p:nvPr/>
        </p:nvSpPr>
        <p:spPr>
          <a:xfrm>
            <a:off x="357150" y="794375"/>
            <a:ext cx="8429700" cy="1003200"/>
          </a:xfrm>
          <a:prstGeom prst="rect">
            <a:avLst/>
          </a:prstGeom>
          <a:noFill/>
          <a:ln>
            <a:noFill/>
          </a:ln>
        </p:spPr>
        <p:txBody>
          <a:bodyPr spcFirstLastPara="1" wrap="square" lIns="32750" tIns="32750" rIns="32750" bIns="32750" anchor="ctr" anchorCtr="0">
            <a:noAutofit/>
          </a:bodyPr>
          <a:lstStyle/>
          <a:p>
            <a:pPr marL="292100" marR="0" lvl="0"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Classification of image into whether [large, odd], how do we do it?</a:t>
            </a:r>
            <a:endParaRPr sz="1800">
              <a:solidFill>
                <a:srgbClr val="666666"/>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800">
              <a:solidFill>
                <a:srgbClr val="666666"/>
              </a:solidFill>
              <a:latin typeface="Quattrocento Sans"/>
              <a:ea typeface="Quattrocento Sans"/>
              <a:cs typeface="Quattrocento Sans"/>
              <a:sym typeface="Quattrocento Sans"/>
            </a:endParaRPr>
          </a:p>
        </p:txBody>
      </p:sp>
      <p:sp>
        <p:nvSpPr>
          <p:cNvPr id="2249" name="Google Shape;2249;p187"/>
          <p:cNvSpPr/>
          <p:nvPr/>
        </p:nvSpPr>
        <p:spPr>
          <a:xfrm>
            <a:off x="2212466" y="1962147"/>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Get the new labels</a:t>
            </a:r>
            <a:endParaRPr sz="1200" b="1">
              <a:solidFill>
                <a:srgbClr val="666666"/>
              </a:solidFill>
              <a:latin typeface="Quattrocento Sans"/>
              <a:ea typeface="Quattrocento Sans"/>
              <a:cs typeface="Quattrocento Sans"/>
              <a:sym typeface="Quattrocento Sans"/>
            </a:endParaRPr>
          </a:p>
        </p:txBody>
      </p:sp>
      <p:sp>
        <p:nvSpPr>
          <p:cNvPr id="2250" name="Google Shape;2250;p187"/>
          <p:cNvSpPr/>
          <p:nvPr/>
        </p:nvSpPr>
        <p:spPr>
          <a:xfrm>
            <a:off x="3959671" y="1962147"/>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a:t>
            </a:r>
            <a:endParaRPr sz="1200">
              <a:solidFill>
                <a:srgbClr val="666666"/>
              </a:solidFill>
              <a:latin typeface="Quattrocento Sans"/>
              <a:ea typeface="Quattrocento Sans"/>
              <a:cs typeface="Quattrocento Sans"/>
              <a:sym typeface="Quattrocento Sans"/>
            </a:endParaRPr>
          </a:p>
        </p:txBody>
      </p:sp>
      <p:sp>
        <p:nvSpPr>
          <p:cNvPr id="2251" name="Google Shape;2251;p187"/>
          <p:cNvSpPr/>
          <p:nvPr/>
        </p:nvSpPr>
        <p:spPr>
          <a:xfrm>
            <a:off x="5662646" y="1962147"/>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252" name="Google Shape;2252;p187"/>
          <p:cNvCxnSpPr>
            <a:stCxn id="2249" idx="3"/>
            <a:endCxn id="2250" idx="1"/>
          </p:cNvCxnSpPr>
          <p:nvPr/>
        </p:nvCxnSpPr>
        <p:spPr>
          <a:xfrm>
            <a:off x="3481466" y="2693247"/>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2253" name="Google Shape;2253;p187"/>
          <p:cNvCxnSpPr>
            <a:stCxn id="2250" idx="3"/>
            <a:endCxn id="2251" idx="1"/>
          </p:cNvCxnSpPr>
          <p:nvPr/>
        </p:nvCxnSpPr>
        <p:spPr>
          <a:xfrm>
            <a:off x="5228671" y="2693247"/>
            <a:ext cx="4341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18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 - Example</a:t>
            </a:r>
            <a:endParaRPr sz="3200">
              <a:solidFill>
                <a:srgbClr val="666666"/>
              </a:solidFill>
              <a:latin typeface="Quattrocento Sans"/>
              <a:ea typeface="Quattrocento Sans"/>
              <a:cs typeface="Quattrocento Sans"/>
              <a:sym typeface="Quattrocento Sans"/>
            </a:endParaRPr>
          </a:p>
        </p:txBody>
      </p:sp>
      <p:sp>
        <p:nvSpPr>
          <p:cNvPr id="2259" name="Google Shape;2259;p188"/>
          <p:cNvSpPr/>
          <p:nvPr/>
        </p:nvSpPr>
        <p:spPr>
          <a:xfrm>
            <a:off x="357152" y="1022981"/>
            <a:ext cx="8429700" cy="818100"/>
          </a:xfrm>
          <a:prstGeom prst="rect">
            <a:avLst/>
          </a:prstGeom>
          <a:noFill/>
          <a:ln>
            <a:noFill/>
          </a:ln>
        </p:spPr>
        <p:txBody>
          <a:bodyPr spcFirstLastPara="1" wrap="square" lIns="32750" tIns="32750" rIns="32750" bIns="32750" anchor="ctr" anchorCtr="0">
            <a:noAutofit/>
          </a:bodyPr>
          <a:lstStyle/>
          <a:p>
            <a:pPr marL="292100" marR="0" lvl="0"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Step 1: Get the new labels</a:t>
            </a:r>
            <a:endParaRPr sz="1800">
              <a:solidFill>
                <a:srgbClr val="666666"/>
              </a:solidFill>
              <a:latin typeface="Quattrocento Sans"/>
              <a:ea typeface="Quattrocento Sans"/>
              <a:cs typeface="Quattrocento Sans"/>
              <a:sym typeface="Quattrocento Sans"/>
            </a:endParaRPr>
          </a:p>
        </p:txBody>
      </p:sp>
      <p:sp>
        <p:nvSpPr>
          <p:cNvPr id="2260" name="Google Shape;2260;p188"/>
          <p:cNvSpPr txBox="1"/>
          <p:nvPr/>
        </p:nvSpPr>
        <p:spPr>
          <a:xfrm>
            <a:off x="357188" y="2242239"/>
            <a:ext cx="8429700" cy="14316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a:solidFill>
                  <a:srgbClr val="666666"/>
                </a:solidFill>
                <a:latin typeface="Consolas"/>
                <a:ea typeface="Consolas"/>
                <a:cs typeface="Consolas"/>
                <a:sym typeface="Consolas"/>
              </a:rPr>
              <a:t>&gt;&gt;&gt; y_train_large = (y_train &gt;= 7)</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y_train_odd = (y_train % 2 == 1)</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y_multilabel = np.c_[y_train_large, y_train_odd]  # np.c_ is used to concatenate the two arrays element wise</a:t>
            </a:r>
            <a:endParaRPr sz="1600">
              <a:solidFill>
                <a:srgbClr val="666666"/>
              </a:solidFill>
              <a:latin typeface="Consolas"/>
              <a:ea typeface="Consolas"/>
              <a:cs typeface="Consolas"/>
              <a:sym typeface="Consolas"/>
            </a:endParaRPr>
          </a:p>
        </p:txBody>
      </p:sp>
      <p:sp>
        <p:nvSpPr>
          <p:cNvPr id="2261" name="Google Shape;2261;p188"/>
          <p:cNvSpPr txBox="1"/>
          <p:nvPr/>
        </p:nvSpPr>
        <p:spPr>
          <a:xfrm>
            <a:off x="357135" y="447391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18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a:t>
            </a:r>
            <a:endParaRPr sz="3200">
              <a:solidFill>
                <a:srgbClr val="666666"/>
              </a:solidFill>
              <a:latin typeface="Quattrocento Sans"/>
              <a:ea typeface="Quattrocento Sans"/>
              <a:cs typeface="Quattrocento Sans"/>
              <a:sym typeface="Quattrocento Sans"/>
            </a:endParaRPr>
          </a:p>
        </p:txBody>
      </p:sp>
      <p:sp>
        <p:nvSpPr>
          <p:cNvPr id="2267" name="Google Shape;2267;p189"/>
          <p:cNvSpPr/>
          <p:nvPr/>
        </p:nvSpPr>
        <p:spPr>
          <a:xfrm>
            <a:off x="357152" y="1022981"/>
            <a:ext cx="8429700" cy="506400"/>
          </a:xfrm>
          <a:prstGeom prst="rect">
            <a:avLst/>
          </a:prstGeom>
          <a:noFill/>
          <a:ln>
            <a:noFill/>
          </a:ln>
        </p:spPr>
        <p:txBody>
          <a:bodyPr spcFirstLastPara="1" wrap="square" lIns="32750" tIns="32750" rIns="32750" bIns="32750" anchor="ctr" anchorCtr="0">
            <a:noAutofit/>
          </a:bodyPr>
          <a:lstStyle/>
          <a:p>
            <a:pPr marL="292100" marR="0" lvl="0"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Step 2: Train the model</a:t>
            </a:r>
            <a:endParaRPr sz="1800">
              <a:solidFill>
                <a:srgbClr val="666666"/>
              </a:solidFill>
              <a:latin typeface="Quattrocento Sans"/>
              <a:ea typeface="Quattrocento Sans"/>
              <a:cs typeface="Quattrocento Sans"/>
              <a:sym typeface="Quattrocento Sans"/>
            </a:endParaRPr>
          </a:p>
          <a:p>
            <a:pPr marL="584200" marR="0" lvl="1"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KNeighbors Classifier supports multi-label, classification</a:t>
            </a:r>
            <a:endParaRPr sz="1800">
              <a:solidFill>
                <a:srgbClr val="666666"/>
              </a:solidFill>
              <a:latin typeface="Quattrocento Sans"/>
              <a:ea typeface="Quattrocento Sans"/>
              <a:cs typeface="Quattrocento Sans"/>
              <a:sym typeface="Quattrocento Sans"/>
            </a:endParaRPr>
          </a:p>
        </p:txBody>
      </p:sp>
      <p:sp>
        <p:nvSpPr>
          <p:cNvPr id="2268" name="Google Shape;2268;p189"/>
          <p:cNvSpPr txBox="1"/>
          <p:nvPr/>
        </p:nvSpPr>
        <p:spPr>
          <a:xfrm>
            <a:off x="357188" y="3464389"/>
            <a:ext cx="8429700" cy="10614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from sklearn.neighbors import KNeighborsClassifier</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knn_clf = KNeighborsClassifier()</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knn_clf.fit(X_train, y_multilabel)</a:t>
            </a:r>
            <a:endParaRPr sz="1600">
              <a:solidFill>
                <a:srgbClr val="666666"/>
              </a:solidFill>
              <a:latin typeface="Consolas"/>
              <a:ea typeface="Consolas"/>
              <a:cs typeface="Consolas"/>
              <a:sym typeface="Consolas"/>
            </a:endParaRPr>
          </a:p>
        </p:txBody>
      </p:sp>
      <p:sp>
        <p:nvSpPr>
          <p:cNvPr id="2269" name="Google Shape;2269;p189"/>
          <p:cNvSpPr txBox="1"/>
          <p:nvPr/>
        </p:nvSpPr>
        <p:spPr>
          <a:xfrm>
            <a:off x="357135" y="447391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270" name="Google Shape;2270;p189"/>
          <p:cNvSpPr/>
          <p:nvPr/>
        </p:nvSpPr>
        <p:spPr>
          <a:xfrm>
            <a:off x="2212466" y="1962147"/>
            <a:ext cx="1269000" cy="1462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Get the new labels</a:t>
            </a:r>
            <a:endParaRPr sz="1200" b="1">
              <a:solidFill>
                <a:srgbClr val="666666"/>
              </a:solidFill>
              <a:latin typeface="Quattrocento Sans"/>
              <a:ea typeface="Quattrocento Sans"/>
              <a:cs typeface="Quattrocento Sans"/>
              <a:sym typeface="Quattrocento Sans"/>
            </a:endParaRPr>
          </a:p>
        </p:txBody>
      </p:sp>
      <p:sp>
        <p:nvSpPr>
          <p:cNvPr id="2271" name="Google Shape;2271;p189"/>
          <p:cNvSpPr/>
          <p:nvPr/>
        </p:nvSpPr>
        <p:spPr>
          <a:xfrm>
            <a:off x="3959671" y="1962147"/>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a:t>
            </a:r>
            <a:endParaRPr sz="1200">
              <a:solidFill>
                <a:srgbClr val="666666"/>
              </a:solidFill>
              <a:latin typeface="Quattrocento Sans"/>
              <a:ea typeface="Quattrocento Sans"/>
              <a:cs typeface="Quattrocento Sans"/>
              <a:sym typeface="Quattrocento Sans"/>
            </a:endParaRPr>
          </a:p>
        </p:txBody>
      </p:sp>
      <p:sp>
        <p:nvSpPr>
          <p:cNvPr id="2272" name="Google Shape;2272;p189"/>
          <p:cNvSpPr/>
          <p:nvPr/>
        </p:nvSpPr>
        <p:spPr>
          <a:xfrm>
            <a:off x="5662646" y="1962147"/>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273" name="Google Shape;2273;p189"/>
          <p:cNvCxnSpPr>
            <a:stCxn id="2270" idx="3"/>
            <a:endCxn id="2271" idx="1"/>
          </p:cNvCxnSpPr>
          <p:nvPr/>
        </p:nvCxnSpPr>
        <p:spPr>
          <a:xfrm>
            <a:off x="3481466" y="2693247"/>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2274" name="Google Shape;2274;p189"/>
          <p:cNvCxnSpPr>
            <a:stCxn id="2271" idx="3"/>
            <a:endCxn id="2272" idx="1"/>
          </p:cNvCxnSpPr>
          <p:nvPr/>
        </p:nvCxnSpPr>
        <p:spPr>
          <a:xfrm>
            <a:off x="5228671" y="2693247"/>
            <a:ext cx="4341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9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Multilabel Classification</a:t>
            </a:r>
            <a:endParaRPr sz="3200">
              <a:solidFill>
                <a:srgbClr val="666666"/>
              </a:solidFill>
              <a:latin typeface="Quattrocento Sans"/>
              <a:ea typeface="Quattrocento Sans"/>
              <a:cs typeface="Quattrocento Sans"/>
              <a:sym typeface="Quattrocento Sans"/>
            </a:endParaRPr>
          </a:p>
        </p:txBody>
      </p:sp>
      <p:sp>
        <p:nvSpPr>
          <p:cNvPr id="2280" name="Google Shape;2280;p190"/>
          <p:cNvSpPr/>
          <p:nvPr/>
        </p:nvSpPr>
        <p:spPr>
          <a:xfrm>
            <a:off x="357152" y="1022981"/>
            <a:ext cx="8429700" cy="506400"/>
          </a:xfrm>
          <a:prstGeom prst="rect">
            <a:avLst/>
          </a:prstGeom>
          <a:noFill/>
          <a:ln>
            <a:noFill/>
          </a:ln>
        </p:spPr>
        <p:txBody>
          <a:bodyPr spcFirstLastPara="1" wrap="square" lIns="32750" tIns="32750" rIns="32750" bIns="32750" anchor="ctr" anchorCtr="0">
            <a:noAutofit/>
          </a:bodyPr>
          <a:lstStyle/>
          <a:p>
            <a:pPr marL="292100" marR="0" lvl="0"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Step 3: Test it</a:t>
            </a:r>
            <a:endParaRPr sz="1800">
              <a:solidFill>
                <a:srgbClr val="666666"/>
              </a:solidFill>
              <a:latin typeface="Quattrocento Sans"/>
              <a:ea typeface="Quattrocento Sans"/>
              <a:cs typeface="Quattrocento Sans"/>
              <a:sym typeface="Quattrocento Sans"/>
            </a:endParaRPr>
          </a:p>
        </p:txBody>
      </p:sp>
      <p:sp>
        <p:nvSpPr>
          <p:cNvPr id="2281" name="Google Shape;2281;p190"/>
          <p:cNvSpPr txBox="1"/>
          <p:nvPr/>
        </p:nvSpPr>
        <p:spPr>
          <a:xfrm>
            <a:off x="357200" y="3365452"/>
            <a:ext cx="8429700" cy="8664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knn_clf.predict([some_digit])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array([[False, True]], dtype=bool)</a:t>
            </a:r>
            <a:endParaRPr sz="1600">
              <a:solidFill>
                <a:srgbClr val="666666"/>
              </a:solidFill>
              <a:latin typeface="Consolas"/>
              <a:ea typeface="Consolas"/>
              <a:cs typeface="Consolas"/>
              <a:sym typeface="Consolas"/>
            </a:endParaRPr>
          </a:p>
        </p:txBody>
      </p:sp>
      <p:sp>
        <p:nvSpPr>
          <p:cNvPr id="2282" name="Google Shape;2282;p190"/>
          <p:cNvSpPr/>
          <p:nvPr/>
        </p:nvSpPr>
        <p:spPr>
          <a:xfrm>
            <a:off x="357152" y="4231841"/>
            <a:ext cx="8429700" cy="506400"/>
          </a:xfrm>
          <a:prstGeom prst="rect">
            <a:avLst/>
          </a:prstGeom>
          <a:noFill/>
          <a:ln>
            <a:noFill/>
          </a:ln>
        </p:spPr>
        <p:txBody>
          <a:bodyPr spcFirstLastPara="1" wrap="square" lIns="32750" tIns="32750" rIns="32750" bIns="32750" anchor="ctr" anchorCtr="0">
            <a:noAutofit/>
          </a:bodyPr>
          <a:lstStyle/>
          <a:p>
            <a:pPr marL="292100" marR="0" lvl="0" indent="-254000" algn="l" rtl="0">
              <a:lnSpc>
                <a:spcPct val="10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Digit 5 is not large (i.e. it not 7 or 8 or 9) but is odd</a:t>
            </a:r>
            <a:endParaRPr sz="1800">
              <a:solidFill>
                <a:srgbClr val="666666"/>
              </a:solidFill>
              <a:latin typeface="Quattrocento Sans"/>
              <a:ea typeface="Quattrocento Sans"/>
              <a:cs typeface="Quattrocento Sans"/>
              <a:sym typeface="Quattrocento Sans"/>
            </a:endParaRPr>
          </a:p>
        </p:txBody>
      </p:sp>
      <p:sp>
        <p:nvSpPr>
          <p:cNvPr id="2283" name="Google Shape;2283;p190"/>
          <p:cNvSpPr/>
          <p:nvPr/>
        </p:nvSpPr>
        <p:spPr>
          <a:xfrm>
            <a:off x="2212466" y="1962147"/>
            <a:ext cx="1269000" cy="1462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Get the new labels</a:t>
            </a:r>
            <a:endParaRPr sz="1200" b="1">
              <a:solidFill>
                <a:srgbClr val="666666"/>
              </a:solidFill>
              <a:latin typeface="Quattrocento Sans"/>
              <a:ea typeface="Quattrocento Sans"/>
              <a:cs typeface="Quattrocento Sans"/>
              <a:sym typeface="Quattrocento Sans"/>
            </a:endParaRPr>
          </a:p>
        </p:txBody>
      </p:sp>
      <p:sp>
        <p:nvSpPr>
          <p:cNvPr id="2284" name="Google Shape;2284;p190"/>
          <p:cNvSpPr/>
          <p:nvPr/>
        </p:nvSpPr>
        <p:spPr>
          <a:xfrm>
            <a:off x="3959671" y="1962147"/>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a:t>
            </a:r>
            <a:endParaRPr sz="1200">
              <a:solidFill>
                <a:srgbClr val="666666"/>
              </a:solidFill>
              <a:latin typeface="Quattrocento Sans"/>
              <a:ea typeface="Quattrocento Sans"/>
              <a:cs typeface="Quattrocento Sans"/>
              <a:sym typeface="Quattrocento Sans"/>
            </a:endParaRPr>
          </a:p>
        </p:txBody>
      </p:sp>
      <p:sp>
        <p:nvSpPr>
          <p:cNvPr id="2285" name="Google Shape;2285;p190"/>
          <p:cNvSpPr/>
          <p:nvPr/>
        </p:nvSpPr>
        <p:spPr>
          <a:xfrm>
            <a:off x="5662646" y="1962147"/>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286" name="Google Shape;2286;p190"/>
          <p:cNvCxnSpPr>
            <a:stCxn id="2283" idx="3"/>
            <a:endCxn id="2284" idx="1"/>
          </p:cNvCxnSpPr>
          <p:nvPr/>
        </p:nvCxnSpPr>
        <p:spPr>
          <a:xfrm>
            <a:off x="3481466" y="2693247"/>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2287" name="Google Shape;2287;p190"/>
          <p:cNvCxnSpPr>
            <a:stCxn id="2284" idx="3"/>
            <a:endCxn id="2285" idx="1"/>
          </p:cNvCxnSpPr>
          <p:nvPr/>
        </p:nvCxnSpPr>
        <p:spPr>
          <a:xfrm>
            <a:off x="5228671" y="2693247"/>
            <a:ext cx="4341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p191"/>
          <p:cNvSpPr txBox="1"/>
          <p:nvPr/>
        </p:nvSpPr>
        <p:spPr>
          <a:xfrm>
            <a:off x="408075" y="986169"/>
            <a:ext cx="8410800" cy="1816800"/>
          </a:xfrm>
          <a:prstGeom prst="rect">
            <a:avLst/>
          </a:prstGeom>
          <a:noFill/>
          <a:ln>
            <a:noFill/>
          </a:ln>
        </p:spPr>
        <p:txBody>
          <a:bodyPr spcFirstLastPara="1" wrap="square" lIns="58925" tIns="58925" rIns="58925" bIns="58925" anchor="t" anchorCtr="0">
            <a:noAutofit/>
          </a:bodyPr>
          <a:lstStyle/>
          <a:p>
            <a:pPr marL="292100" lvl="0"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It is simply a generalization of multilabel classification where each label can be multiclass (i.e., it can have more than two possible values)</a:t>
            </a:r>
            <a:endParaRPr sz="1800">
              <a:solidFill>
                <a:srgbClr val="666666"/>
              </a:solidFill>
              <a:latin typeface="Quattrocento Sans"/>
              <a:ea typeface="Quattrocento Sans"/>
              <a:cs typeface="Quattrocento Sans"/>
              <a:sym typeface="Quattrocento Sans"/>
            </a:endParaRPr>
          </a:p>
          <a:p>
            <a:pPr marL="292100" lvl="0"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Multi-output classification example - </a:t>
            </a:r>
            <a:r>
              <a:rPr lang="en" sz="1800" b="1">
                <a:solidFill>
                  <a:srgbClr val="666666"/>
                </a:solidFill>
                <a:latin typeface="Quattrocento Sans"/>
                <a:ea typeface="Quattrocento Sans"/>
                <a:cs typeface="Quattrocento Sans"/>
                <a:sym typeface="Quattrocento Sans"/>
              </a:rPr>
              <a:t>Removing noise from images</a:t>
            </a:r>
            <a:endParaRPr sz="1800">
              <a:solidFill>
                <a:srgbClr val="666666"/>
              </a:solidFill>
              <a:latin typeface="Quattrocento Sans"/>
              <a:ea typeface="Quattrocento Sans"/>
              <a:cs typeface="Quattrocento Sans"/>
              <a:sym typeface="Quattrocento Sans"/>
            </a:endParaRPr>
          </a:p>
        </p:txBody>
      </p:sp>
      <p:sp>
        <p:nvSpPr>
          <p:cNvPr id="2293" name="Google Shape;2293;p19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92"/>
          <p:cNvSpPr txBox="1"/>
          <p:nvPr/>
        </p:nvSpPr>
        <p:spPr>
          <a:xfrm>
            <a:off x="374150" y="1031650"/>
            <a:ext cx="8410800" cy="2007300"/>
          </a:xfrm>
          <a:prstGeom prst="rect">
            <a:avLst/>
          </a:prstGeom>
          <a:noFill/>
          <a:ln>
            <a:noFill/>
          </a:ln>
        </p:spPr>
        <p:txBody>
          <a:bodyPr spcFirstLastPara="1" wrap="square" lIns="58925" tIns="58925" rIns="58925" bIns="58925" anchor="t" anchorCtr="0">
            <a:noAutofit/>
          </a:bodyPr>
          <a:lstStyle/>
          <a:p>
            <a:pPr marL="292100" lvl="0" indent="-2540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We'll build a model that removes noise from images. It will take as input a noisy digit image, and it will output a clean digit image, represented as an array of pixel intensities, just like the MNIST images.</a:t>
            </a:r>
            <a:endParaRPr sz="1800">
              <a:solidFill>
                <a:srgbClr val="666666"/>
              </a:solidFill>
              <a:latin typeface="Quattrocento Sans"/>
              <a:ea typeface="Quattrocento Sans"/>
              <a:cs typeface="Quattrocento Sans"/>
              <a:sym typeface="Quattrocento Sans"/>
            </a:endParaRPr>
          </a:p>
        </p:txBody>
      </p:sp>
      <p:sp>
        <p:nvSpPr>
          <p:cNvPr id="2299" name="Google Shape;2299;p192"/>
          <p:cNvSpPr txBox="1"/>
          <p:nvPr/>
        </p:nvSpPr>
        <p:spPr>
          <a:xfrm>
            <a:off x="636825" y="4182250"/>
            <a:ext cx="2331000" cy="5670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Input Image with Noise</a:t>
            </a:r>
            <a:endParaRPr sz="1800">
              <a:solidFill>
                <a:srgbClr val="666666"/>
              </a:solidFill>
              <a:latin typeface="Quattrocento Sans"/>
              <a:ea typeface="Quattrocento Sans"/>
              <a:cs typeface="Quattrocento Sans"/>
              <a:sym typeface="Quattrocento Sans"/>
            </a:endParaRPr>
          </a:p>
        </p:txBody>
      </p:sp>
      <p:sp>
        <p:nvSpPr>
          <p:cNvPr id="2300" name="Google Shape;2300;p192"/>
          <p:cNvSpPr txBox="1"/>
          <p:nvPr/>
        </p:nvSpPr>
        <p:spPr>
          <a:xfrm>
            <a:off x="6842825" y="4129250"/>
            <a:ext cx="2016000" cy="4590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Cleaned Image</a:t>
            </a:r>
            <a:endParaRPr sz="1800">
              <a:solidFill>
                <a:srgbClr val="666666"/>
              </a:solidFill>
              <a:latin typeface="Quattrocento Sans"/>
              <a:ea typeface="Quattrocento Sans"/>
              <a:cs typeface="Quattrocento Sans"/>
              <a:sym typeface="Quattrocento Sans"/>
            </a:endParaRPr>
          </a:p>
        </p:txBody>
      </p:sp>
      <p:pic>
        <p:nvPicPr>
          <p:cNvPr id="2301" name="Google Shape;2301;p192"/>
          <p:cNvPicPr preferRelativeResize="0"/>
          <p:nvPr/>
        </p:nvPicPr>
        <p:blipFill rotWithShape="1">
          <a:blip r:embed="rId3">
            <a:alphaModFix/>
          </a:blip>
          <a:srcRect l="19628" r="19809"/>
          <a:stretch/>
        </p:blipFill>
        <p:spPr>
          <a:xfrm>
            <a:off x="4308856" y="2639399"/>
            <a:ext cx="1381475" cy="1199037"/>
          </a:xfrm>
          <a:prstGeom prst="rect">
            <a:avLst/>
          </a:prstGeom>
          <a:noFill/>
          <a:ln>
            <a:noFill/>
          </a:ln>
        </p:spPr>
      </p:pic>
      <p:sp>
        <p:nvSpPr>
          <p:cNvPr id="2302" name="Google Shape;2302;p192"/>
          <p:cNvSpPr txBox="1"/>
          <p:nvPr/>
        </p:nvSpPr>
        <p:spPr>
          <a:xfrm>
            <a:off x="4561188" y="4032263"/>
            <a:ext cx="9537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a:t>
            </a:r>
            <a:endParaRPr sz="1800">
              <a:solidFill>
                <a:srgbClr val="666666"/>
              </a:solidFill>
              <a:latin typeface="Quattrocento Sans"/>
              <a:ea typeface="Quattrocento Sans"/>
              <a:cs typeface="Quattrocento Sans"/>
              <a:sym typeface="Quattrocento Sans"/>
            </a:endParaRPr>
          </a:p>
        </p:txBody>
      </p:sp>
      <p:sp>
        <p:nvSpPr>
          <p:cNvPr id="2303" name="Google Shape;2303;p192"/>
          <p:cNvSpPr/>
          <p:nvPr/>
        </p:nvSpPr>
        <p:spPr>
          <a:xfrm>
            <a:off x="3236475" y="3085900"/>
            <a:ext cx="888000" cy="4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92"/>
          <p:cNvSpPr/>
          <p:nvPr/>
        </p:nvSpPr>
        <p:spPr>
          <a:xfrm>
            <a:off x="6164125" y="3085900"/>
            <a:ext cx="888000" cy="4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5" name="Google Shape;2305;p192"/>
          <p:cNvPicPr preferRelativeResize="0"/>
          <p:nvPr/>
        </p:nvPicPr>
        <p:blipFill>
          <a:blip r:embed="rId4">
            <a:alphaModFix/>
          </a:blip>
          <a:stretch>
            <a:fillRect/>
          </a:stretch>
        </p:blipFill>
        <p:spPr>
          <a:xfrm>
            <a:off x="1057396" y="2493983"/>
            <a:ext cx="1489850" cy="1489850"/>
          </a:xfrm>
          <a:prstGeom prst="rect">
            <a:avLst/>
          </a:prstGeom>
          <a:noFill/>
          <a:ln>
            <a:noFill/>
          </a:ln>
        </p:spPr>
      </p:pic>
      <p:pic>
        <p:nvPicPr>
          <p:cNvPr id="2306" name="Google Shape;2306;p192"/>
          <p:cNvPicPr preferRelativeResize="0"/>
          <p:nvPr/>
        </p:nvPicPr>
        <p:blipFill>
          <a:blip r:embed="rId5">
            <a:alphaModFix/>
          </a:blip>
          <a:stretch>
            <a:fillRect/>
          </a:stretch>
        </p:blipFill>
        <p:spPr>
          <a:xfrm>
            <a:off x="7295096" y="2493971"/>
            <a:ext cx="1489850" cy="1489850"/>
          </a:xfrm>
          <a:prstGeom prst="rect">
            <a:avLst/>
          </a:prstGeom>
          <a:noFill/>
          <a:ln>
            <a:noFill/>
          </a:ln>
        </p:spPr>
      </p:pic>
      <p:sp>
        <p:nvSpPr>
          <p:cNvPr id="2307" name="Google Shape;2307;p19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193"/>
          <p:cNvSpPr txBox="1"/>
          <p:nvPr/>
        </p:nvSpPr>
        <p:spPr>
          <a:xfrm>
            <a:off x="408076" y="986186"/>
            <a:ext cx="8410800" cy="1321500"/>
          </a:xfrm>
          <a:prstGeom prst="rect">
            <a:avLst/>
          </a:prstGeom>
          <a:noFill/>
          <a:ln>
            <a:noFill/>
          </a:ln>
        </p:spPr>
        <p:txBody>
          <a:bodyPr spcFirstLastPara="1" wrap="square" lIns="58925" tIns="58925" rIns="58925" bIns="58925" anchor="t" anchorCtr="0">
            <a:noAutofit/>
          </a:bodyPr>
          <a:lstStyle/>
          <a:p>
            <a:pPr marL="292100" lvl="0" indent="-254000" algn="l" rtl="0">
              <a:lnSpc>
                <a:spcPct val="115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Notice that the models’ output is </a:t>
            </a:r>
            <a:endParaRPr sz="1800">
              <a:solidFill>
                <a:srgbClr val="666666"/>
              </a:solidFill>
              <a:latin typeface="Quattrocento Sans"/>
              <a:ea typeface="Quattrocento Sans"/>
              <a:cs typeface="Quattrocento Sans"/>
              <a:sym typeface="Quattrocento Sans"/>
            </a:endParaRPr>
          </a:p>
          <a:p>
            <a:pPr marL="584200" lvl="1" indent="-254000" algn="l" rtl="0">
              <a:lnSpc>
                <a:spcPct val="115000"/>
              </a:lnSpc>
              <a:spcBef>
                <a:spcPts val="0"/>
              </a:spcBef>
              <a:spcAft>
                <a:spcPts val="0"/>
              </a:spcAft>
              <a:buClr>
                <a:srgbClr val="666666"/>
              </a:buClr>
              <a:buSzPts val="1800"/>
              <a:buFont typeface="Quattrocento Sans"/>
              <a:buChar char="○"/>
            </a:pPr>
            <a:r>
              <a:rPr lang="en" sz="1800" b="1">
                <a:solidFill>
                  <a:srgbClr val="666666"/>
                </a:solidFill>
                <a:latin typeface="Quattrocento Sans"/>
                <a:ea typeface="Quattrocento Sans"/>
                <a:cs typeface="Quattrocento Sans"/>
                <a:sym typeface="Quattrocento Sans"/>
              </a:rPr>
              <a:t>Multilabel (one label per pixel) - so 784 labels </a:t>
            </a:r>
            <a:endParaRPr sz="1800" b="1">
              <a:solidFill>
                <a:srgbClr val="666666"/>
              </a:solidFill>
              <a:latin typeface="Quattrocento Sans"/>
              <a:ea typeface="Quattrocento Sans"/>
              <a:cs typeface="Quattrocento Sans"/>
              <a:sym typeface="Quattrocento Sans"/>
            </a:endParaRPr>
          </a:p>
          <a:p>
            <a:pPr marL="584200" lvl="1" indent="-254000" algn="l" rtl="0">
              <a:lnSpc>
                <a:spcPct val="115000"/>
              </a:lnSpc>
              <a:spcBef>
                <a:spcPts val="0"/>
              </a:spcBef>
              <a:spcAft>
                <a:spcPts val="0"/>
              </a:spcAft>
              <a:buClr>
                <a:srgbClr val="666666"/>
              </a:buClr>
              <a:buSzPts val="1800"/>
              <a:buFont typeface="Gill Sans"/>
              <a:buChar char="○"/>
            </a:pPr>
            <a:r>
              <a:rPr lang="en" sz="1800" b="1">
                <a:solidFill>
                  <a:srgbClr val="666666"/>
                </a:solidFill>
                <a:latin typeface="Quattrocento Sans"/>
                <a:ea typeface="Quattrocento Sans"/>
                <a:cs typeface="Quattrocento Sans"/>
                <a:sym typeface="Quattrocento Sans"/>
              </a:rPr>
              <a:t>Multiclass</a:t>
            </a:r>
            <a:r>
              <a:rPr lang="en" sz="1800">
                <a:solidFill>
                  <a:srgbClr val="666666"/>
                </a:solidFill>
                <a:latin typeface="Quattrocento Sans"/>
                <a:ea typeface="Quattrocento Sans"/>
                <a:cs typeface="Quattrocento Sans"/>
                <a:sym typeface="Quattrocento Sans"/>
              </a:rPr>
              <a:t>: And each label can have </a:t>
            </a:r>
            <a:r>
              <a:rPr lang="en" sz="1800" b="1">
                <a:solidFill>
                  <a:srgbClr val="666666"/>
                </a:solidFill>
                <a:latin typeface="Quattrocento Sans"/>
                <a:ea typeface="Quattrocento Sans"/>
                <a:cs typeface="Quattrocento Sans"/>
                <a:sym typeface="Quattrocento Sans"/>
              </a:rPr>
              <a:t>multiple values</a:t>
            </a:r>
            <a:r>
              <a:rPr lang="en" sz="1800">
                <a:solidFill>
                  <a:srgbClr val="666666"/>
                </a:solidFill>
                <a:latin typeface="Quattrocento Sans"/>
                <a:ea typeface="Quattrocento Sans"/>
                <a:cs typeface="Quattrocento Sans"/>
                <a:sym typeface="Quattrocento Sans"/>
              </a:rPr>
              <a:t> (pixel intensity ranges from 0 to 255) - 256 classes.</a:t>
            </a:r>
            <a:endParaRPr sz="1800">
              <a:solidFill>
                <a:srgbClr val="666666"/>
              </a:solidFill>
              <a:latin typeface="Quattrocento Sans"/>
              <a:ea typeface="Quattrocento Sans"/>
              <a:cs typeface="Quattrocento Sans"/>
              <a:sym typeface="Quattrocento Sans"/>
            </a:endParaRPr>
          </a:p>
        </p:txBody>
      </p:sp>
      <p:sp>
        <p:nvSpPr>
          <p:cNvPr id="2313" name="Google Shape;2313;p193"/>
          <p:cNvSpPr txBox="1"/>
          <p:nvPr/>
        </p:nvSpPr>
        <p:spPr>
          <a:xfrm>
            <a:off x="902250" y="4182250"/>
            <a:ext cx="2331000" cy="5670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Input Image with Noise</a:t>
            </a:r>
            <a:endParaRPr sz="1800">
              <a:solidFill>
                <a:srgbClr val="666666"/>
              </a:solidFill>
              <a:latin typeface="Quattrocento Sans"/>
              <a:ea typeface="Quattrocento Sans"/>
              <a:cs typeface="Quattrocento Sans"/>
              <a:sym typeface="Quattrocento Sans"/>
            </a:endParaRPr>
          </a:p>
        </p:txBody>
      </p:sp>
      <p:sp>
        <p:nvSpPr>
          <p:cNvPr id="2314" name="Google Shape;2314;p193"/>
          <p:cNvSpPr txBox="1"/>
          <p:nvPr/>
        </p:nvSpPr>
        <p:spPr>
          <a:xfrm>
            <a:off x="6842825" y="4129250"/>
            <a:ext cx="2016000" cy="4590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Cleaned Image</a:t>
            </a:r>
            <a:endParaRPr sz="1800">
              <a:solidFill>
                <a:srgbClr val="666666"/>
              </a:solidFill>
              <a:latin typeface="Quattrocento Sans"/>
              <a:ea typeface="Quattrocento Sans"/>
              <a:cs typeface="Quattrocento Sans"/>
              <a:sym typeface="Quattrocento Sans"/>
            </a:endParaRPr>
          </a:p>
        </p:txBody>
      </p:sp>
      <p:pic>
        <p:nvPicPr>
          <p:cNvPr id="2315" name="Google Shape;2315;p193"/>
          <p:cNvPicPr preferRelativeResize="0"/>
          <p:nvPr/>
        </p:nvPicPr>
        <p:blipFill rotWithShape="1">
          <a:blip r:embed="rId3">
            <a:alphaModFix/>
          </a:blip>
          <a:srcRect l="19628" r="19809"/>
          <a:stretch/>
        </p:blipFill>
        <p:spPr>
          <a:xfrm>
            <a:off x="4308856" y="2639399"/>
            <a:ext cx="1381475" cy="1199037"/>
          </a:xfrm>
          <a:prstGeom prst="rect">
            <a:avLst/>
          </a:prstGeom>
          <a:noFill/>
          <a:ln>
            <a:noFill/>
          </a:ln>
        </p:spPr>
      </p:pic>
      <p:sp>
        <p:nvSpPr>
          <p:cNvPr id="2316" name="Google Shape;2316;p193"/>
          <p:cNvSpPr txBox="1"/>
          <p:nvPr/>
        </p:nvSpPr>
        <p:spPr>
          <a:xfrm>
            <a:off x="4561188" y="4032263"/>
            <a:ext cx="9537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a:t>
            </a:r>
            <a:endParaRPr sz="1800">
              <a:solidFill>
                <a:srgbClr val="666666"/>
              </a:solidFill>
              <a:latin typeface="Quattrocento Sans"/>
              <a:ea typeface="Quattrocento Sans"/>
              <a:cs typeface="Quattrocento Sans"/>
              <a:sym typeface="Quattrocento Sans"/>
            </a:endParaRPr>
          </a:p>
        </p:txBody>
      </p:sp>
      <p:sp>
        <p:nvSpPr>
          <p:cNvPr id="2317" name="Google Shape;2317;p193"/>
          <p:cNvSpPr/>
          <p:nvPr/>
        </p:nvSpPr>
        <p:spPr>
          <a:xfrm>
            <a:off x="3236475" y="3085900"/>
            <a:ext cx="888000" cy="4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93"/>
          <p:cNvSpPr/>
          <p:nvPr/>
        </p:nvSpPr>
        <p:spPr>
          <a:xfrm>
            <a:off x="6164125" y="3085900"/>
            <a:ext cx="888000" cy="44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9" name="Google Shape;2319;p193"/>
          <p:cNvPicPr preferRelativeResize="0"/>
          <p:nvPr/>
        </p:nvPicPr>
        <p:blipFill>
          <a:blip r:embed="rId4">
            <a:alphaModFix/>
          </a:blip>
          <a:stretch>
            <a:fillRect/>
          </a:stretch>
        </p:blipFill>
        <p:spPr>
          <a:xfrm>
            <a:off x="1057396" y="2493983"/>
            <a:ext cx="1489850" cy="1489850"/>
          </a:xfrm>
          <a:prstGeom prst="rect">
            <a:avLst/>
          </a:prstGeom>
          <a:noFill/>
          <a:ln>
            <a:noFill/>
          </a:ln>
        </p:spPr>
      </p:pic>
      <p:pic>
        <p:nvPicPr>
          <p:cNvPr id="2320" name="Google Shape;2320;p193"/>
          <p:cNvPicPr preferRelativeResize="0"/>
          <p:nvPr/>
        </p:nvPicPr>
        <p:blipFill>
          <a:blip r:embed="rId5">
            <a:alphaModFix/>
          </a:blip>
          <a:stretch>
            <a:fillRect/>
          </a:stretch>
        </p:blipFill>
        <p:spPr>
          <a:xfrm>
            <a:off x="7295096" y="2493971"/>
            <a:ext cx="1489850" cy="1489850"/>
          </a:xfrm>
          <a:prstGeom prst="rect">
            <a:avLst/>
          </a:prstGeom>
          <a:noFill/>
          <a:ln>
            <a:noFill/>
          </a:ln>
        </p:spPr>
      </p:pic>
      <p:sp>
        <p:nvSpPr>
          <p:cNvPr id="2321" name="Google Shape;2321;p19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graphicFrame>
        <p:nvGraphicFramePr>
          <p:cNvPr id="2326" name="Google Shape;2326;p194"/>
          <p:cNvGraphicFramePr/>
          <p:nvPr/>
        </p:nvGraphicFramePr>
        <p:xfrm>
          <a:off x="1625366" y="1785623"/>
          <a:ext cx="4968150" cy="2198850"/>
        </p:xfrm>
        <a:graphic>
          <a:graphicData uri="http://schemas.openxmlformats.org/drawingml/2006/table">
            <a:tbl>
              <a:tblPr>
                <a:noFill/>
                <a:tableStyleId>{9383E09B-AD05-4CED-A3C9-FB9AC7568916}</a:tableStyleId>
              </a:tblPr>
              <a:tblGrid>
                <a:gridCol w="1656050">
                  <a:extLst>
                    <a:ext uri="{9D8B030D-6E8A-4147-A177-3AD203B41FA5}">
                      <a16:colId xmlns:a16="http://schemas.microsoft.com/office/drawing/2014/main" val="20000"/>
                    </a:ext>
                  </a:extLst>
                </a:gridCol>
                <a:gridCol w="1656050">
                  <a:extLst>
                    <a:ext uri="{9D8B030D-6E8A-4147-A177-3AD203B41FA5}">
                      <a16:colId xmlns:a16="http://schemas.microsoft.com/office/drawing/2014/main" val="20001"/>
                    </a:ext>
                  </a:extLst>
                </a:gridCol>
                <a:gridCol w="1656050">
                  <a:extLst>
                    <a:ext uri="{9D8B030D-6E8A-4147-A177-3AD203B41FA5}">
                      <a16:colId xmlns:a16="http://schemas.microsoft.com/office/drawing/2014/main" val="20002"/>
                    </a:ext>
                  </a:extLst>
                </a:gridCol>
              </a:tblGrid>
              <a:tr h="732950">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144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11</a:t>
                      </a:r>
                      <a:endParaRPr sz="16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200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12</a:t>
                      </a:r>
                      <a:endParaRPr sz="7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64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13</a:t>
                      </a:r>
                      <a:endParaRPr sz="700">
                        <a:solidFill>
                          <a:srgbClr val="666666"/>
                        </a:solidFill>
                        <a:latin typeface="Quattrocento Sans"/>
                        <a:ea typeface="Quattrocento Sans"/>
                        <a:cs typeface="Quattrocento Sans"/>
                        <a:sym typeface="Quattrocento Sans"/>
                      </a:endParaRPr>
                    </a:p>
                  </a:txBody>
                  <a:tcPr marL="64275" marR="64275" marT="48200" marB="48200"/>
                </a:tc>
                <a:extLst>
                  <a:ext uri="{0D108BD9-81ED-4DB2-BD59-A6C34878D82A}">
                    <a16:rowId xmlns:a16="http://schemas.microsoft.com/office/drawing/2014/main" val="10000"/>
                  </a:ext>
                </a:extLst>
              </a:tr>
              <a:tr h="732950">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94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21</a:t>
                      </a:r>
                      <a:endParaRPr sz="7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105</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22</a:t>
                      </a:r>
                      <a:endParaRPr sz="16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74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23</a:t>
                      </a:r>
                      <a:endParaRPr sz="1600">
                        <a:solidFill>
                          <a:srgbClr val="666666"/>
                        </a:solidFill>
                        <a:latin typeface="Quattrocento Sans"/>
                        <a:ea typeface="Quattrocento Sans"/>
                        <a:cs typeface="Quattrocento Sans"/>
                        <a:sym typeface="Quattrocento Sans"/>
                      </a:endParaRPr>
                    </a:p>
                  </a:txBody>
                  <a:tcPr marL="64275" marR="64275" marT="48200" marB="48200"/>
                </a:tc>
                <a:extLst>
                  <a:ext uri="{0D108BD9-81ED-4DB2-BD59-A6C34878D82A}">
                    <a16:rowId xmlns:a16="http://schemas.microsoft.com/office/drawing/2014/main" val="10001"/>
                  </a:ext>
                </a:extLst>
              </a:tr>
              <a:tr h="732950">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149</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31</a:t>
                      </a:r>
                      <a:endParaRPr sz="16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200</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32</a:t>
                      </a:r>
                      <a:endParaRPr sz="1600">
                        <a:solidFill>
                          <a:srgbClr val="666666"/>
                        </a:solidFill>
                        <a:latin typeface="Quattrocento Sans"/>
                        <a:ea typeface="Quattrocento Sans"/>
                        <a:cs typeface="Quattrocento Sans"/>
                        <a:sym typeface="Quattrocento Sans"/>
                      </a:endParaRPr>
                    </a:p>
                  </a:txBody>
                  <a:tcPr marL="64275" marR="64275" marT="48200" marB="48200"/>
                </a:tc>
                <a:tc>
                  <a:txBody>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123 </a:t>
                      </a:r>
                      <a:endParaRPr sz="16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Pixel 33</a:t>
                      </a:r>
                      <a:endParaRPr sz="1600">
                        <a:solidFill>
                          <a:srgbClr val="666666"/>
                        </a:solidFill>
                        <a:latin typeface="Quattrocento Sans"/>
                        <a:ea typeface="Quattrocento Sans"/>
                        <a:cs typeface="Quattrocento Sans"/>
                        <a:sym typeface="Quattrocento Sans"/>
                      </a:endParaRPr>
                    </a:p>
                  </a:txBody>
                  <a:tcPr marL="64275" marR="64275" marT="48200" marB="48200"/>
                </a:tc>
                <a:extLst>
                  <a:ext uri="{0D108BD9-81ED-4DB2-BD59-A6C34878D82A}">
                    <a16:rowId xmlns:a16="http://schemas.microsoft.com/office/drawing/2014/main" val="10002"/>
                  </a:ext>
                </a:extLst>
              </a:tr>
            </a:tbl>
          </a:graphicData>
        </a:graphic>
      </p:graphicFrame>
      <p:cxnSp>
        <p:nvCxnSpPr>
          <p:cNvPr id="2327" name="Google Shape;2327;p194"/>
          <p:cNvCxnSpPr/>
          <p:nvPr/>
        </p:nvCxnSpPr>
        <p:spPr>
          <a:xfrm rot="10800000" flipH="1">
            <a:off x="5596430" y="1600370"/>
            <a:ext cx="1350900" cy="8100"/>
          </a:xfrm>
          <a:prstGeom prst="straightConnector1">
            <a:avLst/>
          </a:prstGeom>
          <a:noFill/>
          <a:ln w="19050" cap="flat" cmpd="sng">
            <a:solidFill>
              <a:schemeClr val="dk2"/>
            </a:solidFill>
            <a:prstDash val="solid"/>
            <a:round/>
            <a:headEnd type="none" w="med" len="med"/>
            <a:tailEnd type="triangle" w="med" len="med"/>
          </a:ln>
        </p:spPr>
      </p:cxnSp>
      <p:sp>
        <p:nvSpPr>
          <p:cNvPr id="2328" name="Google Shape;2328;p194"/>
          <p:cNvSpPr txBox="1"/>
          <p:nvPr/>
        </p:nvSpPr>
        <p:spPr>
          <a:xfrm>
            <a:off x="6108948" y="1103819"/>
            <a:ext cx="1473000" cy="3978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28 Columns</a:t>
            </a:r>
            <a:endParaRPr sz="1800">
              <a:solidFill>
                <a:srgbClr val="666666"/>
              </a:solidFill>
              <a:latin typeface="Quattrocento Sans"/>
              <a:ea typeface="Quattrocento Sans"/>
              <a:cs typeface="Quattrocento Sans"/>
              <a:sym typeface="Quattrocento Sans"/>
            </a:endParaRPr>
          </a:p>
        </p:txBody>
      </p:sp>
      <p:cxnSp>
        <p:nvCxnSpPr>
          <p:cNvPr id="2329" name="Google Shape;2329;p194"/>
          <p:cNvCxnSpPr/>
          <p:nvPr/>
        </p:nvCxnSpPr>
        <p:spPr>
          <a:xfrm>
            <a:off x="1378025" y="2622050"/>
            <a:ext cx="6900" cy="1262700"/>
          </a:xfrm>
          <a:prstGeom prst="straightConnector1">
            <a:avLst/>
          </a:prstGeom>
          <a:noFill/>
          <a:ln w="19050" cap="flat" cmpd="sng">
            <a:solidFill>
              <a:schemeClr val="dk2"/>
            </a:solidFill>
            <a:prstDash val="solid"/>
            <a:round/>
            <a:headEnd type="none" w="med" len="med"/>
            <a:tailEnd type="triangle" w="med" len="med"/>
          </a:ln>
        </p:spPr>
      </p:cxnSp>
      <p:sp>
        <p:nvSpPr>
          <p:cNvPr id="2330" name="Google Shape;2330;p194"/>
          <p:cNvSpPr txBox="1"/>
          <p:nvPr/>
        </p:nvSpPr>
        <p:spPr>
          <a:xfrm>
            <a:off x="185013" y="3054500"/>
            <a:ext cx="1026600" cy="3978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28 Rows</a:t>
            </a:r>
            <a:endParaRPr sz="1800">
              <a:solidFill>
                <a:srgbClr val="666666"/>
              </a:solidFill>
              <a:latin typeface="Quattrocento Sans"/>
              <a:ea typeface="Quattrocento Sans"/>
              <a:cs typeface="Quattrocento Sans"/>
              <a:sym typeface="Quattrocento Sans"/>
            </a:endParaRPr>
          </a:p>
        </p:txBody>
      </p:sp>
      <p:sp>
        <p:nvSpPr>
          <p:cNvPr id="2331" name="Google Shape;2331;p194"/>
          <p:cNvSpPr txBox="1"/>
          <p:nvPr/>
        </p:nvSpPr>
        <p:spPr>
          <a:xfrm>
            <a:off x="7097200" y="3400477"/>
            <a:ext cx="1861800" cy="1262700"/>
          </a:xfrm>
          <a:prstGeom prst="rect">
            <a:avLst/>
          </a:prstGeom>
          <a:noFill/>
          <a:ln>
            <a:noFill/>
          </a:ln>
        </p:spPr>
        <p:txBody>
          <a:bodyPr spcFirstLastPara="1" wrap="square" lIns="58925" tIns="58925" rIns="58925" bIns="589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Each pixel can have values in the range of 0 and 255</a:t>
            </a:r>
            <a:endParaRPr sz="1800">
              <a:solidFill>
                <a:srgbClr val="666666"/>
              </a:solidFill>
              <a:latin typeface="Quattrocento Sans"/>
              <a:ea typeface="Quattrocento Sans"/>
              <a:cs typeface="Quattrocento Sans"/>
              <a:sym typeface="Quattrocento Sans"/>
            </a:endParaRPr>
          </a:p>
        </p:txBody>
      </p:sp>
      <p:cxnSp>
        <p:nvCxnSpPr>
          <p:cNvPr id="2332" name="Google Shape;2332;p194"/>
          <p:cNvCxnSpPr/>
          <p:nvPr/>
        </p:nvCxnSpPr>
        <p:spPr>
          <a:xfrm>
            <a:off x="6503388" y="2756800"/>
            <a:ext cx="1212000" cy="703200"/>
          </a:xfrm>
          <a:prstGeom prst="straightConnector1">
            <a:avLst/>
          </a:prstGeom>
          <a:noFill/>
          <a:ln w="9525" cap="flat" cmpd="sng">
            <a:solidFill>
              <a:schemeClr val="dk2"/>
            </a:solidFill>
            <a:prstDash val="solid"/>
            <a:round/>
            <a:headEnd type="none" w="med" len="med"/>
            <a:tailEnd type="triangle" w="med" len="med"/>
          </a:ln>
        </p:spPr>
      </p:cxnSp>
      <p:cxnSp>
        <p:nvCxnSpPr>
          <p:cNvPr id="2333" name="Google Shape;2333;p194"/>
          <p:cNvCxnSpPr/>
          <p:nvPr/>
        </p:nvCxnSpPr>
        <p:spPr>
          <a:xfrm>
            <a:off x="6124088" y="3422850"/>
            <a:ext cx="1424700" cy="46200"/>
          </a:xfrm>
          <a:prstGeom prst="straightConnector1">
            <a:avLst/>
          </a:prstGeom>
          <a:noFill/>
          <a:ln w="9525" cap="flat" cmpd="sng">
            <a:solidFill>
              <a:schemeClr val="dk2"/>
            </a:solidFill>
            <a:prstDash val="solid"/>
            <a:round/>
            <a:headEnd type="none" w="med" len="med"/>
            <a:tailEnd type="triangle" w="med" len="med"/>
          </a:ln>
        </p:spPr>
      </p:cxnSp>
      <p:sp>
        <p:nvSpPr>
          <p:cNvPr id="2334" name="Google Shape;2334;p19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195"/>
          <p:cNvSpPr txBox="1"/>
          <p:nvPr/>
        </p:nvSpPr>
        <p:spPr>
          <a:xfrm>
            <a:off x="408075" y="2696725"/>
            <a:ext cx="8229600" cy="1507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600">
                <a:solidFill>
                  <a:srgbClr val="666666"/>
                </a:solidFill>
                <a:latin typeface="Consolas"/>
                <a:ea typeface="Consolas"/>
                <a:cs typeface="Consolas"/>
                <a:sym typeface="Consolas"/>
              </a:rPr>
              <a:t>&gt;&gt;&gt; import numpy.random as rnd</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noise_train = rnd.randint(0, 100, (len(X_train), 784))</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X_train_mod = X_train + noise_train</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40" name="Google Shape;2340;p195"/>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41" name="Google Shape;2341;p195"/>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Adding noise to the training set</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42" name="Google Shape;2342;p19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5"/>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415" name="Google Shape;415;p45"/>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416" name="Google Shape;416;p45"/>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417" name="Google Shape;417;p45"/>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418" name="Google Shape;418;p45"/>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419" name="Google Shape;419;p45"/>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420" name="Google Shape;420;p45"/>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421" name="Google Shape;421;p45"/>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422" name="Google Shape;422;p45"/>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423" name="Google Shape;423;p45"/>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424" name="Google Shape;424;p45"/>
          <p:cNvSpPr/>
          <p:nvPr/>
        </p:nvSpPr>
        <p:spPr>
          <a:xfrm>
            <a:off x="4304838" y="1495300"/>
            <a:ext cx="311700" cy="479700"/>
          </a:xfrm>
          <a:prstGeom prst="downArrow">
            <a:avLst>
              <a:gd name="adj1" fmla="val 50000"/>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p:txBody>
      </p:sp>
      <p:pic>
        <p:nvPicPr>
          <p:cNvPr id="425" name="Google Shape;425;p45"/>
          <p:cNvPicPr preferRelativeResize="0"/>
          <p:nvPr/>
        </p:nvPicPr>
        <p:blipFill>
          <a:blip r:embed="rId3">
            <a:alphaModFix/>
          </a:blip>
          <a:stretch>
            <a:fillRect/>
          </a:stretch>
        </p:blipFill>
        <p:spPr>
          <a:xfrm>
            <a:off x="1271450" y="2082701"/>
            <a:ext cx="608075" cy="743446"/>
          </a:xfrm>
          <a:prstGeom prst="rect">
            <a:avLst/>
          </a:prstGeom>
          <a:noFill/>
          <a:ln>
            <a:noFill/>
          </a:ln>
        </p:spPr>
      </p:pic>
      <p:pic>
        <p:nvPicPr>
          <p:cNvPr id="426" name="Google Shape;426;p45"/>
          <p:cNvPicPr preferRelativeResize="0"/>
          <p:nvPr/>
        </p:nvPicPr>
        <p:blipFill>
          <a:blip r:embed="rId4">
            <a:alphaModFix/>
          </a:blip>
          <a:stretch>
            <a:fillRect/>
          </a:stretch>
        </p:blipFill>
        <p:spPr>
          <a:xfrm>
            <a:off x="2562688" y="2082700"/>
            <a:ext cx="743433" cy="743450"/>
          </a:xfrm>
          <a:prstGeom prst="rect">
            <a:avLst/>
          </a:prstGeom>
          <a:noFill/>
          <a:ln>
            <a:noFill/>
          </a:ln>
        </p:spPr>
      </p:pic>
      <p:pic>
        <p:nvPicPr>
          <p:cNvPr id="427" name="Google Shape;427;p45"/>
          <p:cNvPicPr preferRelativeResize="0"/>
          <p:nvPr/>
        </p:nvPicPr>
        <p:blipFill>
          <a:blip r:embed="rId5">
            <a:alphaModFix/>
          </a:blip>
          <a:stretch>
            <a:fillRect/>
          </a:stretch>
        </p:blipFill>
        <p:spPr>
          <a:xfrm>
            <a:off x="7375795" y="2082692"/>
            <a:ext cx="823798" cy="759622"/>
          </a:xfrm>
          <a:prstGeom prst="rect">
            <a:avLst/>
          </a:prstGeom>
          <a:noFill/>
          <a:ln>
            <a:noFill/>
          </a:ln>
        </p:spPr>
      </p:pic>
      <p:pic>
        <p:nvPicPr>
          <p:cNvPr id="428" name="Google Shape;428;p45"/>
          <p:cNvPicPr preferRelativeResize="0"/>
          <p:nvPr/>
        </p:nvPicPr>
        <p:blipFill>
          <a:blip r:embed="rId6">
            <a:alphaModFix/>
          </a:blip>
          <a:stretch>
            <a:fillRect/>
          </a:stretch>
        </p:blipFill>
        <p:spPr>
          <a:xfrm>
            <a:off x="5615238" y="2082712"/>
            <a:ext cx="743425" cy="743426"/>
          </a:xfrm>
          <a:prstGeom prst="rect">
            <a:avLst/>
          </a:prstGeom>
          <a:noFill/>
          <a:ln>
            <a:noFill/>
          </a:ln>
        </p:spPr>
      </p:pic>
      <p:pic>
        <p:nvPicPr>
          <p:cNvPr id="429" name="Google Shape;429;p45"/>
          <p:cNvPicPr preferRelativeResize="0"/>
          <p:nvPr/>
        </p:nvPicPr>
        <p:blipFill>
          <a:blip r:embed="rId7">
            <a:alphaModFix/>
          </a:blip>
          <a:stretch>
            <a:fillRect/>
          </a:stretch>
        </p:blipFill>
        <p:spPr>
          <a:xfrm flipH="1">
            <a:off x="3855912" y="2082697"/>
            <a:ext cx="1209580" cy="685825"/>
          </a:xfrm>
          <a:prstGeom prst="rect">
            <a:avLst/>
          </a:prstGeom>
          <a:noFill/>
          <a:ln>
            <a:noFill/>
          </a:ln>
        </p:spPr>
      </p:pic>
      <p:sp>
        <p:nvSpPr>
          <p:cNvPr id="430" name="Google Shape;430;p45"/>
          <p:cNvSpPr txBox="1"/>
          <p:nvPr/>
        </p:nvSpPr>
        <p:spPr>
          <a:xfrm>
            <a:off x="1107938"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431" name="Google Shape;431;p45"/>
          <p:cNvSpPr txBox="1"/>
          <p:nvPr/>
        </p:nvSpPr>
        <p:spPr>
          <a:xfrm>
            <a:off x="246686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432" name="Google Shape;432;p45"/>
          <p:cNvSpPr txBox="1"/>
          <p:nvPr/>
        </p:nvSpPr>
        <p:spPr>
          <a:xfrm>
            <a:off x="7208857" y="29444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433" name="Google Shape;433;p45"/>
          <p:cNvSpPr txBox="1"/>
          <p:nvPr/>
        </p:nvSpPr>
        <p:spPr>
          <a:xfrm>
            <a:off x="5519413" y="2936375"/>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434" name="Google Shape;434;p45"/>
          <p:cNvSpPr txBox="1"/>
          <p:nvPr/>
        </p:nvSpPr>
        <p:spPr>
          <a:xfrm>
            <a:off x="3993150" y="290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435" name="Google Shape;435;p45"/>
          <p:cNvSpPr/>
          <p:nvPr/>
        </p:nvSpPr>
        <p:spPr>
          <a:xfrm>
            <a:off x="1055075" y="2082700"/>
            <a:ext cx="53994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6727500" y="2082700"/>
            <a:ext cx="1897800" cy="1262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rot="1063293">
            <a:off x="7799370" y="3253614"/>
            <a:ext cx="1104827" cy="1381674"/>
          </a:xfrm>
          <a:prstGeom prst="curvedLef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p45"/>
          <p:cNvPicPr preferRelativeResize="0"/>
          <p:nvPr/>
        </p:nvPicPr>
        <p:blipFill rotWithShape="1">
          <a:blip r:embed="rId8">
            <a:alphaModFix/>
          </a:blip>
          <a:srcRect l="19628" r="19809"/>
          <a:stretch/>
        </p:blipFill>
        <p:spPr>
          <a:xfrm>
            <a:off x="6233719" y="3834937"/>
            <a:ext cx="1381475" cy="1199037"/>
          </a:xfrm>
          <a:prstGeom prst="rect">
            <a:avLst/>
          </a:prstGeom>
          <a:noFill/>
          <a:ln>
            <a:noFill/>
          </a:ln>
        </p:spPr>
      </p:pic>
      <p:sp>
        <p:nvSpPr>
          <p:cNvPr id="439" name="Google Shape;439;p45"/>
          <p:cNvSpPr txBox="1"/>
          <p:nvPr/>
        </p:nvSpPr>
        <p:spPr>
          <a:xfrm>
            <a:off x="2283450" y="3452800"/>
            <a:ext cx="33318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Training Set - 80% Data</a:t>
            </a:r>
            <a:endParaRPr>
              <a:solidFill>
                <a:srgbClr val="666666"/>
              </a:solidFill>
              <a:latin typeface="Quattrocento Sans"/>
              <a:ea typeface="Quattrocento Sans"/>
              <a:cs typeface="Quattrocento Sans"/>
              <a:sym typeface="Quattrocento Sans"/>
            </a:endParaRPr>
          </a:p>
        </p:txBody>
      </p:sp>
      <p:sp>
        <p:nvSpPr>
          <p:cNvPr id="440" name="Google Shape;440;p45"/>
          <p:cNvSpPr txBox="1"/>
          <p:nvPr/>
        </p:nvSpPr>
        <p:spPr>
          <a:xfrm>
            <a:off x="6429000" y="3452800"/>
            <a:ext cx="23316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Test Set - 20% Data</a:t>
            </a:r>
            <a:endParaRPr>
              <a:solidFill>
                <a:srgbClr val="666666"/>
              </a:solidFill>
              <a:latin typeface="Quattrocento Sans"/>
              <a:ea typeface="Quattrocento Sans"/>
              <a:cs typeface="Quattrocento Sans"/>
              <a:sym typeface="Quattrocento Sans"/>
            </a:endParaRPr>
          </a:p>
        </p:txBody>
      </p:sp>
      <p:sp>
        <p:nvSpPr>
          <p:cNvPr id="441" name="Google Shape;441;p45"/>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
        <p:nvSpPr>
          <p:cNvPr id="442" name="Google Shape;442;p45"/>
          <p:cNvSpPr txBox="1"/>
          <p:nvPr/>
        </p:nvSpPr>
        <p:spPr>
          <a:xfrm>
            <a:off x="4867750" y="1474700"/>
            <a:ext cx="3757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Split images into training and test set</a:t>
            </a:r>
            <a:endParaRPr>
              <a:solidFill>
                <a:srgbClr val="666666"/>
              </a:solidFill>
              <a:latin typeface="Quattrocento Sans"/>
              <a:ea typeface="Quattrocento Sans"/>
              <a:cs typeface="Quattrocento Sans"/>
              <a:sym typeface="Quattrocento Sans"/>
            </a:endParaRPr>
          </a:p>
        </p:txBody>
      </p:sp>
      <p:sp>
        <p:nvSpPr>
          <p:cNvPr id="443" name="Google Shape;443;p45"/>
          <p:cNvSpPr txBox="1"/>
          <p:nvPr/>
        </p:nvSpPr>
        <p:spPr>
          <a:xfrm>
            <a:off x="3588325" y="4194600"/>
            <a:ext cx="2979900" cy="47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Using test set we evaluate performance of model</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Google Shape;2347;p196"/>
          <p:cNvSpPr txBox="1"/>
          <p:nvPr/>
        </p:nvSpPr>
        <p:spPr>
          <a:xfrm>
            <a:off x="408075" y="2696725"/>
            <a:ext cx="8229600" cy="1507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noise_test = rnd.randint(0, 100, (len(X_test), 784))</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X_test_mod = X_test + noise_test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48" name="Google Shape;2348;p196"/>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49" name="Google Shape;2349;p196"/>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Adding noise to the test set</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50" name="Google Shape;2350;p19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197"/>
          <p:cNvSpPr txBox="1"/>
          <p:nvPr/>
        </p:nvSpPr>
        <p:spPr>
          <a:xfrm>
            <a:off x="408075" y="2696725"/>
            <a:ext cx="8229600" cy="10221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600">
                <a:solidFill>
                  <a:srgbClr val="666666"/>
                </a:solidFill>
                <a:latin typeface="Consolas"/>
                <a:ea typeface="Consolas"/>
                <a:cs typeface="Consolas"/>
                <a:sym typeface="Consolas"/>
              </a:rPr>
              <a:t>&gt;&gt;&gt; y_train_mod = X_train</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y_test_mod = X_test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56" name="Google Shape;2356;p197"/>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57" name="Google Shape;2357;p197"/>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Setting clean image as the label (y_train and y_test)</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58" name="Google Shape;2358;p19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p198"/>
          <p:cNvSpPr txBox="1"/>
          <p:nvPr/>
        </p:nvSpPr>
        <p:spPr>
          <a:xfrm>
            <a:off x="408075" y="2696725"/>
            <a:ext cx="8229600" cy="10221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some_index = 0</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plot_digit(X_test_mod[some_index])</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64" name="Google Shape;2364;p198"/>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65" name="Google Shape;2365;p198"/>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Let’s view the noise image at index 0</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66" name="Google Shape;2366;p19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99"/>
          <p:cNvSpPr txBox="1"/>
          <p:nvPr/>
        </p:nvSpPr>
        <p:spPr>
          <a:xfrm>
            <a:off x="408075" y="2696725"/>
            <a:ext cx="8229600" cy="10221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&gt;&gt;&gt; knn_clf.fit(X_train_mod, y_train_mod)</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72" name="Google Shape;2372;p199"/>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73" name="Google Shape;2373;p199"/>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Clean the image using the KNN Classifier</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74" name="Google Shape;2374;p19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200"/>
          <p:cNvSpPr txBox="1"/>
          <p:nvPr/>
        </p:nvSpPr>
        <p:spPr>
          <a:xfrm>
            <a:off x="408075" y="2696725"/>
            <a:ext cx="8229600" cy="10221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600">
                <a:solidFill>
                  <a:srgbClr val="666666"/>
                </a:solidFill>
                <a:latin typeface="Consolas"/>
                <a:ea typeface="Consolas"/>
                <a:cs typeface="Consolas"/>
                <a:sym typeface="Consolas"/>
              </a:rPr>
              <a:t>&gt;&gt;&gt; clean_digit = knn_clf.predict([X_test_mod[some_index]])</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a:solidFill>
                  <a:srgbClr val="666666"/>
                </a:solidFill>
                <a:latin typeface="Consolas"/>
                <a:ea typeface="Consolas"/>
                <a:cs typeface="Consolas"/>
                <a:sym typeface="Consolas"/>
              </a:rPr>
              <a:t>&gt;&gt;&gt; plot_digit(clean_digit)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p:txBody>
      </p:sp>
      <p:sp>
        <p:nvSpPr>
          <p:cNvPr id="2380" name="Google Shape;2380;p200"/>
          <p:cNvSpPr txBox="1"/>
          <p:nvPr/>
        </p:nvSpPr>
        <p:spPr>
          <a:xfrm>
            <a:off x="3056730" y="4236574"/>
            <a:ext cx="30306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
        <p:nvSpPr>
          <p:cNvPr id="2381" name="Google Shape;2381;p200"/>
          <p:cNvSpPr txBox="1"/>
          <p:nvPr/>
        </p:nvSpPr>
        <p:spPr>
          <a:xfrm>
            <a:off x="458575" y="1156878"/>
            <a:ext cx="8547300" cy="5082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Hands-on - image noise removal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View cleaned image at index 0</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sp>
        <p:nvSpPr>
          <p:cNvPr id="2382" name="Google Shape;2382;p20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Multioutput Classification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20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Review till now?</a:t>
            </a:r>
            <a:endParaRPr sz="3200">
              <a:solidFill>
                <a:srgbClr val="666666"/>
              </a:solidFill>
              <a:latin typeface="Quattrocento Sans"/>
              <a:ea typeface="Quattrocento Sans"/>
              <a:cs typeface="Quattrocento Sans"/>
              <a:sym typeface="Quattrocento Sans"/>
            </a:endParaRPr>
          </a:p>
        </p:txBody>
      </p:sp>
      <p:sp>
        <p:nvSpPr>
          <p:cNvPr id="2388" name="Google Shape;2388;p201"/>
          <p:cNvSpPr/>
          <p:nvPr/>
        </p:nvSpPr>
        <p:spPr>
          <a:xfrm>
            <a:off x="509432" y="1103823"/>
            <a:ext cx="1269000" cy="1462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2389" name="Google Shape;2389;p201"/>
          <p:cNvSpPr/>
          <p:nvPr/>
        </p:nvSpPr>
        <p:spPr>
          <a:xfrm>
            <a:off x="2256637" y="1103823"/>
            <a:ext cx="1269000" cy="1462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2390" name="Google Shape;2390;p201"/>
          <p:cNvSpPr/>
          <p:nvPr/>
        </p:nvSpPr>
        <p:spPr>
          <a:xfrm>
            <a:off x="3959612" y="1103823"/>
            <a:ext cx="1269000" cy="1462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2391" name="Google Shape;2391;p201"/>
          <p:cNvCxnSpPr>
            <a:stCxn id="2388" idx="3"/>
            <a:endCxn id="2389" idx="1"/>
          </p:cNvCxnSpPr>
          <p:nvPr/>
        </p:nvCxnSpPr>
        <p:spPr>
          <a:xfrm>
            <a:off x="1778432" y="1834923"/>
            <a:ext cx="478200" cy="0"/>
          </a:xfrm>
          <a:prstGeom prst="straightConnector1">
            <a:avLst/>
          </a:prstGeom>
          <a:noFill/>
          <a:ln w="28575" cap="flat" cmpd="sng">
            <a:solidFill>
              <a:schemeClr val="dk1"/>
            </a:solidFill>
            <a:prstDash val="solid"/>
            <a:round/>
            <a:headEnd type="none" w="med" len="med"/>
            <a:tailEnd type="triangle" w="med" len="med"/>
          </a:ln>
        </p:spPr>
      </p:cxnSp>
      <p:cxnSp>
        <p:nvCxnSpPr>
          <p:cNvPr id="2392" name="Google Shape;2392;p201"/>
          <p:cNvCxnSpPr>
            <a:stCxn id="2389" idx="3"/>
            <a:endCxn id="2390" idx="1"/>
          </p:cNvCxnSpPr>
          <p:nvPr/>
        </p:nvCxnSpPr>
        <p:spPr>
          <a:xfrm>
            <a:off x="3525637" y="1834923"/>
            <a:ext cx="434100" cy="0"/>
          </a:xfrm>
          <a:prstGeom prst="straightConnector1">
            <a:avLst/>
          </a:prstGeom>
          <a:noFill/>
          <a:ln w="28575" cap="flat" cmpd="sng">
            <a:solidFill>
              <a:schemeClr val="dk1"/>
            </a:solidFill>
            <a:prstDash val="solid"/>
            <a:round/>
            <a:headEnd type="none" w="med" len="med"/>
            <a:tailEnd type="triangle" w="med" len="med"/>
          </a:ln>
        </p:spPr>
      </p:cxnSp>
      <p:sp>
        <p:nvSpPr>
          <p:cNvPr id="2393" name="Google Shape;2393;p201"/>
          <p:cNvSpPr/>
          <p:nvPr/>
        </p:nvSpPr>
        <p:spPr>
          <a:xfrm>
            <a:off x="5662586" y="1103823"/>
            <a:ext cx="1269000" cy="1462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Performance metrics (Finalize the model)</a:t>
            </a:r>
            <a:endParaRPr sz="1200">
              <a:solidFill>
                <a:srgbClr val="666666"/>
              </a:solidFill>
              <a:latin typeface="Quattrocento Sans"/>
              <a:ea typeface="Quattrocento Sans"/>
              <a:cs typeface="Quattrocento Sans"/>
              <a:sym typeface="Quattrocento Sans"/>
            </a:endParaRPr>
          </a:p>
        </p:txBody>
      </p:sp>
      <p:cxnSp>
        <p:nvCxnSpPr>
          <p:cNvPr id="2394" name="Google Shape;2394;p201"/>
          <p:cNvCxnSpPr/>
          <p:nvPr/>
        </p:nvCxnSpPr>
        <p:spPr>
          <a:xfrm>
            <a:off x="5238444" y="1834909"/>
            <a:ext cx="433800" cy="0"/>
          </a:xfrm>
          <a:prstGeom prst="straightConnector1">
            <a:avLst/>
          </a:prstGeom>
          <a:noFill/>
          <a:ln w="28575" cap="flat" cmpd="sng">
            <a:solidFill>
              <a:schemeClr val="dk1"/>
            </a:solidFill>
            <a:prstDash val="solid"/>
            <a:round/>
            <a:headEnd type="none" w="med" len="med"/>
            <a:tailEnd type="triangle" w="med" len="med"/>
          </a:ln>
        </p:spPr>
      </p:cxnSp>
      <p:cxnSp>
        <p:nvCxnSpPr>
          <p:cNvPr id="2395" name="Google Shape;2395;p201"/>
          <p:cNvCxnSpPr/>
          <p:nvPr/>
        </p:nvCxnSpPr>
        <p:spPr>
          <a:xfrm>
            <a:off x="6941426" y="1834909"/>
            <a:ext cx="433800" cy="0"/>
          </a:xfrm>
          <a:prstGeom prst="straightConnector1">
            <a:avLst/>
          </a:prstGeom>
          <a:noFill/>
          <a:ln w="28575" cap="flat" cmpd="sng">
            <a:solidFill>
              <a:schemeClr val="dk1"/>
            </a:solidFill>
            <a:prstDash val="solid"/>
            <a:round/>
            <a:headEnd type="none" w="med" len="med"/>
            <a:tailEnd type="triangle" w="med" len="med"/>
          </a:ln>
        </p:spPr>
      </p:cxnSp>
      <p:sp>
        <p:nvSpPr>
          <p:cNvPr id="2396" name="Google Shape;2396;p201"/>
          <p:cNvSpPr/>
          <p:nvPr/>
        </p:nvSpPr>
        <p:spPr>
          <a:xfrm>
            <a:off x="670175" y="3363646"/>
            <a:ext cx="953100" cy="8754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2397" name="Google Shape;2397;p201"/>
          <p:cNvSpPr/>
          <p:nvPr/>
        </p:nvSpPr>
        <p:spPr>
          <a:xfrm>
            <a:off x="1982274" y="3363662"/>
            <a:ext cx="953100" cy="649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Confusion Matrix</a:t>
            </a:r>
            <a:endParaRPr sz="1200">
              <a:solidFill>
                <a:srgbClr val="666666"/>
              </a:solidFill>
              <a:latin typeface="Quattrocento Sans"/>
              <a:ea typeface="Quattrocento Sans"/>
              <a:cs typeface="Quattrocento Sans"/>
              <a:sym typeface="Quattrocento Sans"/>
            </a:endParaRPr>
          </a:p>
        </p:txBody>
      </p:sp>
      <p:sp>
        <p:nvSpPr>
          <p:cNvPr id="2398" name="Google Shape;2398;p201"/>
          <p:cNvSpPr/>
          <p:nvPr/>
        </p:nvSpPr>
        <p:spPr>
          <a:xfrm>
            <a:off x="3261167" y="3363662"/>
            <a:ext cx="953100" cy="649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2399" name="Google Shape;2399;p201"/>
          <p:cNvSpPr/>
          <p:nvPr/>
        </p:nvSpPr>
        <p:spPr>
          <a:xfrm>
            <a:off x="4540059" y="3363662"/>
            <a:ext cx="953100" cy="649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2400" name="Google Shape;2400;p201"/>
          <p:cNvSpPr/>
          <p:nvPr/>
        </p:nvSpPr>
        <p:spPr>
          <a:xfrm>
            <a:off x="5818958" y="3363662"/>
            <a:ext cx="953100" cy="649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2401" name="Google Shape;2401;p201"/>
          <p:cNvSpPr/>
          <p:nvPr/>
        </p:nvSpPr>
        <p:spPr>
          <a:xfrm>
            <a:off x="7104833" y="3363662"/>
            <a:ext cx="953100" cy="649200"/>
          </a:xfrm>
          <a:prstGeom prst="rect">
            <a:avLst/>
          </a:prstGeom>
          <a:noFill/>
          <a:ln w="28575"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2402" name="Google Shape;2402;p201"/>
          <p:cNvCxnSpPr>
            <a:stCxn id="2393" idx="2"/>
            <a:endCxn id="2400" idx="0"/>
          </p:cNvCxnSpPr>
          <p:nvPr/>
        </p:nvCxnSpPr>
        <p:spPr>
          <a:xfrm flipH="1">
            <a:off x="6295586" y="2566023"/>
            <a:ext cx="1500" cy="797700"/>
          </a:xfrm>
          <a:prstGeom prst="straightConnector1">
            <a:avLst/>
          </a:prstGeom>
          <a:noFill/>
          <a:ln w="28575" cap="flat" cmpd="sng">
            <a:solidFill>
              <a:schemeClr val="dk1"/>
            </a:solidFill>
            <a:prstDash val="solid"/>
            <a:round/>
            <a:headEnd type="none" w="med" len="med"/>
            <a:tailEnd type="none" w="med" len="med"/>
          </a:ln>
        </p:spPr>
      </p:cxnSp>
      <p:cxnSp>
        <p:nvCxnSpPr>
          <p:cNvPr id="2403" name="Google Shape;2403;p201"/>
          <p:cNvCxnSpPr/>
          <p:nvPr/>
        </p:nvCxnSpPr>
        <p:spPr>
          <a:xfrm rot="10800000">
            <a:off x="1190122" y="3044379"/>
            <a:ext cx="6373200" cy="13200"/>
          </a:xfrm>
          <a:prstGeom prst="straightConnector1">
            <a:avLst/>
          </a:prstGeom>
          <a:noFill/>
          <a:ln w="28575" cap="flat" cmpd="sng">
            <a:solidFill>
              <a:schemeClr val="dk1"/>
            </a:solidFill>
            <a:prstDash val="solid"/>
            <a:round/>
            <a:headEnd type="none" w="med" len="med"/>
            <a:tailEnd type="none" w="med" len="med"/>
          </a:ln>
        </p:spPr>
      </p:cxnSp>
      <p:cxnSp>
        <p:nvCxnSpPr>
          <p:cNvPr id="2404" name="Google Shape;2404;p201"/>
          <p:cNvCxnSpPr>
            <a:stCxn id="2398" idx="0"/>
          </p:cNvCxnSpPr>
          <p:nvPr/>
        </p:nvCxnSpPr>
        <p:spPr>
          <a:xfrm rot="10800000">
            <a:off x="3737717" y="3057662"/>
            <a:ext cx="0" cy="306000"/>
          </a:xfrm>
          <a:prstGeom prst="straightConnector1">
            <a:avLst/>
          </a:prstGeom>
          <a:noFill/>
          <a:ln w="28575" cap="flat" cmpd="sng">
            <a:solidFill>
              <a:schemeClr val="dk1"/>
            </a:solidFill>
            <a:prstDash val="solid"/>
            <a:round/>
            <a:headEnd type="none" w="med" len="med"/>
            <a:tailEnd type="none" w="med" len="med"/>
          </a:ln>
        </p:spPr>
      </p:cxnSp>
      <p:cxnSp>
        <p:nvCxnSpPr>
          <p:cNvPr id="2405" name="Google Shape;2405;p201"/>
          <p:cNvCxnSpPr/>
          <p:nvPr/>
        </p:nvCxnSpPr>
        <p:spPr>
          <a:xfrm rot="10800000">
            <a:off x="2458778" y="3057662"/>
            <a:ext cx="0" cy="306000"/>
          </a:xfrm>
          <a:prstGeom prst="straightConnector1">
            <a:avLst/>
          </a:prstGeom>
          <a:noFill/>
          <a:ln w="28575" cap="flat" cmpd="sng">
            <a:solidFill>
              <a:schemeClr val="dk1"/>
            </a:solidFill>
            <a:prstDash val="solid"/>
            <a:round/>
            <a:headEnd type="none" w="med" len="med"/>
            <a:tailEnd type="none" w="med" len="med"/>
          </a:ln>
        </p:spPr>
      </p:cxnSp>
      <p:cxnSp>
        <p:nvCxnSpPr>
          <p:cNvPr id="2406" name="Google Shape;2406;p201"/>
          <p:cNvCxnSpPr/>
          <p:nvPr/>
        </p:nvCxnSpPr>
        <p:spPr>
          <a:xfrm rot="10800000">
            <a:off x="5016571" y="3044452"/>
            <a:ext cx="0" cy="306000"/>
          </a:xfrm>
          <a:prstGeom prst="straightConnector1">
            <a:avLst/>
          </a:prstGeom>
          <a:noFill/>
          <a:ln w="28575" cap="flat" cmpd="sng">
            <a:solidFill>
              <a:schemeClr val="dk1"/>
            </a:solidFill>
            <a:prstDash val="solid"/>
            <a:round/>
            <a:headEnd type="none" w="med" len="med"/>
            <a:tailEnd type="none" w="med" len="med"/>
          </a:ln>
        </p:spPr>
      </p:cxnSp>
      <p:cxnSp>
        <p:nvCxnSpPr>
          <p:cNvPr id="2407" name="Google Shape;2407;p201"/>
          <p:cNvCxnSpPr/>
          <p:nvPr/>
        </p:nvCxnSpPr>
        <p:spPr>
          <a:xfrm rot="10800000">
            <a:off x="7581343" y="3057662"/>
            <a:ext cx="0" cy="306000"/>
          </a:xfrm>
          <a:prstGeom prst="straightConnector1">
            <a:avLst/>
          </a:prstGeom>
          <a:noFill/>
          <a:ln w="28575" cap="flat" cmpd="sng">
            <a:solidFill>
              <a:schemeClr val="dk1"/>
            </a:solidFill>
            <a:prstDash val="solid"/>
            <a:round/>
            <a:headEnd type="none" w="med" len="med"/>
            <a:tailEnd type="none" w="med" len="med"/>
          </a:ln>
        </p:spPr>
      </p:cxnSp>
      <p:cxnSp>
        <p:nvCxnSpPr>
          <p:cNvPr id="2408" name="Google Shape;2408;p201"/>
          <p:cNvCxnSpPr/>
          <p:nvPr/>
        </p:nvCxnSpPr>
        <p:spPr>
          <a:xfrm rot="10800000">
            <a:off x="1179882" y="3057662"/>
            <a:ext cx="0" cy="306000"/>
          </a:xfrm>
          <a:prstGeom prst="straightConnector1">
            <a:avLst/>
          </a:prstGeom>
          <a:noFill/>
          <a:ln w="28575" cap="flat" cmpd="sng">
            <a:solidFill>
              <a:schemeClr val="dk1"/>
            </a:solidFill>
            <a:prstDash val="solid"/>
            <a:round/>
            <a:headEnd type="none" w="med" len="med"/>
            <a:tailEnd type="none" w="med" len="med"/>
          </a:ln>
        </p:spPr>
      </p:cxnSp>
      <p:cxnSp>
        <p:nvCxnSpPr>
          <p:cNvPr id="2409" name="Google Shape;2409;p201"/>
          <p:cNvCxnSpPr/>
          <p:nvPr/>
        </p:nvCxnSpPr>
        <p:spPr>
          <a:xfrm>
            <a:off x="8775896" y="1032750"/>
            <a:ext cx="4200" cy="1540500"/>
          </a:xfrm>
          <a:prstGeom prst="straightConnector1">
            <a:avLst/>
          </a:prstGeom>
          <a:noFill/>
          <a:ln w="28575" cap="flat" cmpd="sng">
            <a:solidFill>
              <a:schemeClr val="dk1"/>
            </a:solidFill>
            <a:prstDash val="dash"/>
            <a:round/>
            <a:headEnd type="none" w="med" len="med"/>
            <a:tailEnd type="none" w="med" len="med"/>
          </a:ln>
        </p:spPr>
      </p:cxnSp>
      <p:sp>
        <p:nvSpPr>
          <p:cNvPr id="2410" name="Google Shape;2410;p201"/>
          <p:cNvSpPr txBox="1"/>
          <p:nvPr/>
        </p:nvSpPr>
        <p:spPr>
          <a:xfrm>
            <a:off x="8136593" y="2640120"/>
            <a:ext cx="1007400" cy="3966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Multilabel</a:t>
            </a:r>
            <a:endParaRPr sz="1200">
              <a:solidFill>
                <a:srgbClr val="666666"/>
              </a:solidFill>
              <a:latin typeface="Quattrocento Sans"/>
              <a:ea typeface="Quattrocento Sans"/>
              <a:cs typeface="Quattrocento Sans"/>
              <a:sym typeface="Quattrocento Sans"/>
            </a:endParaRPr>
          </a:p>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Multi-output</a:t>
            </a:r>
            <a:endParaRPr sz="1200">
              <a:solidFill>
                <a:srgbClr val="666666"/>
              </a:solidFill>
              <a:latin typeface="Quattrocento Sans"/>
              <a:ea typeface="Quattrocento Sans"/>
              <a:cs typeface="Quattrocento Sans"/>
              <a:sym typeface="Quattrocento Sans"/>
            </a:endParaRPr>
          </a:p>
        </p:txBody>
      </p:sp>
      <p:cxnSp>
        <p:nvCxnSpPr>
          <p:cNvPr id="2411" name="Google Shape;2411;p201"/>
          <p:cNvCxnSpPr>
            <a:endCxn id="2412" idx="0"/>
          </p:cNvCxnSpPr>
          <p:nvPr/>
        </p:nvCxnSpPr>
        <p:spPr>
          <a:xfrm>
            <a:off x="2004416" y="1097093"/>
            <a:ext cx="4200" cy="1540500"/>
          </a:xfrm>
          <a:prstGeom prst="straightConnector1">
            <a:avLst/>
          </a:prstGeom>
          <a:noFill/>
          <a:ln w="28575" cap="flat" cmpd="sng">
            <a:solidFill>
              <a:schemeClr val="dk1"/>
            </a:solidFill>
            <a:prstDash val="dash"/>
            <a:round/>
            <a:headEnd type="none" w="med" len="med"/>
            <a:tailEnd type="none" w="med" len="med"/>
          </a:ln>
        </p:spPr>
      </p:cxnSp>
      <p:sp>
        <p:nvSpPr>
          <p:cNvPr id="2412" name="Google Shape;2412;p201"/>
          <p:cNvSpPr txBox="1"/>
          <p:nvPr/>
        </p:nvSpPr>
        <p:spPr>
          <a:xfrm>
            <a:off x="1504916" y="2637593"/>
            <a:ext cx="1007400" cy="3966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Binary Classification</a:t>
            </a:r>
            <a:endParaRPr sz="900">
              <a:solidFill>
                <a:srgbClr val="666666"/>
              </a:solidFill>
              <a:latin typeface="Quattrocento Sans"/>
              <a:ea typeface="Quattrocento Sans"/>
              <a:cs typeface="Quattrocento Sans"/>
              <a:sym typeface="Quattrocento Sans"/>
            </a:endParaRPr>
          </a:p>
        </p:txBody>
      </p:sp>
      <p:cxnSp>
        <p:nvCxnSpPr>
          <p:cNvPr id="2413" name="Google Shape;2413;p201"/>
          <p:cNvCxnSpPr>
            <a:endCxn id="2414" idx="0"/>
          </p:cNvCxnSpPr>
          <p:nvPr/>
        </p:nvCxnSpPr>
        <p:spPr>
          <a:xfrm>
            <a:off x="7168553" y="1099620"/>
            <a:ext cx="4200" cy="1540500"/>
          </a:xfrm>
          <a:prstGeom prst="straightConnector1">
            <a:avLst/>
          </a:prstGeom>
          <a:noFill/>
          <a:ln w="28575" cap="flat" cmpd="sng">
            <a:solidFill>
              <a:schemeClr val="dk1"/>
            </a:solidFill>
            <a:prstDash val="dash"/>
            <a:round/>
            <a:headEnd type="none" w="med" len="med"/>
            <a:tailEnd type="none" w="med" len="med"/>
          </a:ln>
        </p:spPr>
      </p:cxnSp>
      <p:sp>
        <p:nvSpPr>
          <p:cNvPr id="2414" name="Google Shape;2414;p201"/>
          <p:cNvSpPr txBox="1"/>
          <p:nvPr/>
        </p:nvSpPr>
        <p:spPr>
          <a:xfrm>
            <a:off x="6669053" y="2640120"/>
            <a:ext cx="1007400" cy="3966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Multiclass Classification</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202"/>
          <p:cNvSpPr/>
          <p:nvPr/>
        </p:nvSpPr>
        <p:spPr>
          <a:xfrm>
            <a:off x="1958099" y="1637082"/>
            <a:ext cx="5227800" cy="488100"/>
          </a:xfrm>
          <a:prstGeom prst="rect">
            <a:avLst/>
          </a:prstGeom>
          <a:noFill/>
          <a:ln>
            <a:noFill/>
          </a:ln>
        </p:spPr>
        <p:txBody>
          <a:bodyPr spcFirstLastPara="1" wrap="square" lIns="32975" tIns="32975" rIns="32975" bIns="32975" anchor="ctr" anchorCtr="0">
            <a:noAutofit/>
          </a:bodyPr>
          <a:lstStyle/>
          <a:p>
            <a:pPr marL="0" lvl="0" indent="0" algn="ctr" rtl="0">
              <a:spcBef>
                <a:spcPts val="0"/>
              </a:spcBef>
              <a:spcAft>
                <a:spcPts val="0"/>
              </a:spcAft>
              <a:buNone/>
            </a:pPr>
            <a:r>
              <a:rPr lang="en" sz="3900">
                <a:solidFill>
                  <a:srgbClr val="666666"/>
                </a:solidFill>
                <a:latin typeface="Quattrocento Sans"/>
                <a:ea typeface="Quattrocento Sans"/>
                <a:cs typeface="Quattrocento Sans"/>
                <a:sym typeface="Quattrocento Sans"/>
              </a:rPr>
              <a:t>Questions?</a:t>
            </a:r>
            <a:endParaRPr sz="3900">
              <a:solidFill>
                <a:srgbClr val="666666"/>
              </a:solidFill>
              <a:latin typeface="Quattrocento Sans"/>
              <a:ea typeface="Quattrocento Sans"/>
              <a:cs typeface="Quattrocento Sans"/>
              <a:sym typeface="Quattrocento Sans"/>
            </a:endParaRPr>
          </a:p>
        </p:txBody>
      </p:sp>
      <p:sp>
        <p:nvSpPr>
          <p:cNvPr id="2420" name="Google Shape;2420;p202"/>
          <p:cNvSpPr txBox="1"/>
          <p:nvPr/>
        </p:nvSpPr>
        <p:spPr>
          <a:xfrm>
            <a:off x="1395748" y="2250610"/>
            <a:ext cx="6352500" cy="1255800"/>
          </a:xfrm>
          <a:prstGeom prst="rect">
            <a:avLst/>
          </a:prstGeom>
          <a:noFill/>
          <a:ln>
            <a:noFill/>
          </a:ln>
        </p:spPr>
        <p:txBody>
          <a:bodyPr spcFirstLastPara="1" wrap="square" lIns="59350" tIns="59350" rIns="59350" bIns="59350" anchor="ctr" anchorCtr="0">
            <a:noAutofit/>
          </a:bodyPr>
          <a:lstStyle/>
          <a:p>
            <a:pPr marL="0" lvl="0" indent="0" algn="ctr" rtl="0">
              <a:spcBef>
                <a:spcPts val="0"/>
              </a:spcBef>
              <a:spcAft>
                <a:spcPts val="0"/>
              </a:spcAft>
              <a:buNone/>
            </a:pPr>
            <a:r>
              <a:rPr lang="en" sz="3200" u="sng">
                <a:solidFill>
                  <a:srgbClr val="666666"/>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https://discuss.cloudxlab.com</a:t>
            </a:r>
            <a:endParaRPr sz="23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endParaRPr sz="23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500" u="sng">
                <a:solidFill>
                  <a:srgbClr val="666666"/>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reachus@cloudxlab.com</a:t>
            </a:r>
            <a:endParaRPr sz="15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20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 - Standardization</a:t>
            </a:r>
            <a:endParaRPr sz="3200">
              <a:solidFill>
                <a:srgbClr val="666666"/>
              </a:solidFill>
              <a:latin typeface="Quattrocento Sans"/>
              <a:ea typeface="Quattrocento Sans"/>
              <a:cs typeface="Quattrocento Sans"/>
              <a:sym typeface="Quattrocento Sans"/>
            </a:endParaRPr>
          </a:p>
        </p:txBody>
      </p:sp>
      <p:pic>
        <p:nvPicPr>
          <p:cNvPr id="2426" name="Google Shape;2426;p203"/>
          <p:cNvPicPr preferRelativeResize="0"/>
          <p:nvPr/>
        </p:nvPicPr>
        <p:blipFill>
          <a:blip r:embed="rId3">
            <a:alphaModFix/>
          </a:blip>
          <a:stretch>
            <a:fillRect/>
          </a:stretch>
        </p:blipFill>
        <p:spPr>
          <a:xfrm>
            <a:off x="1628825" y="1208263"/>
            <a:ext cx="5886450" cy="1790700"/>
          </a:xfrm>
          <a:prstGeom prst="rect">
            <a:avLst/>
          </a:prstGeom>
          <a:noFill/>
          <a:ln>
            <a:noFill/>
          </a:ln>
        </p:spPr>
      </p:pic>
      <p:pic>
        <p:nvPicPr>
          <p:cNvPr id="2427" name="Google Shape;2427;p203"/>
          <p:cNvPicPr preferRelativeResize="0"/>
          <p:nvPr/>
        </p:nvPicPr>
        <p:blipFill rotWithShape="1">
          <a:blip r:embed="rId4">
            <a:alphaModFix/>
          </a:blip>
          <a:srcRect/>
          <a:stretch/>
        </p:blipFill>
        <p:spPr>
          <a:xfrm>
            <a:off x="4804050" y="3142113"/>
            <a:ext cx="2593600" cy="531225"/>
          </a:xfrm>
          <a:prstGeom prst="rect">
            <a:avLst/>
          </a:prstGeom>
          <a:noFill/>
          <a:ln>
            <a:noFill/>
          </a:ln>
        </p:spPr>
      </p:pic>
      <p:sp>
        <p:nvSpPr>
          <p:cNvPr id="2428" name="Google Shape;2428;p203"/>
          <p:cNvSpPr txBox="1"/>
          <p:nvPr/>
        </p:nvSpPr>
        <p:spPr>
          <a:xfrm>
            <a:off x="3935225" y="3947113"/>
            <a:ext cx="18177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Gill Sans"/>
                <a:ea typeface="Gill Sans"/>
                <a:cs typeface="Gill Sans"/>
                <a:sym typeface="Gill Sans"/>
              </a:rPr>
              <a:t>Zero Mean</a:t>
            </a:r>
            <a:endParaRPr sz="1800">
              <a:solidFill>
                <a:srgbClr val="595959"/>
              </a:solidFill>
              <a:latin typeface="Gill Sans"/>
              <a:ea typeface="Gill Sans"/>
              <a:cs typeface="Gill Sans"/>
              <a:sym typeface="Gill Sans"/>
            </a:endParaRPr>
          </a:p>
        </p:txBody>
      </p:sp>
      <p:sp>
        <p:nvSpPr>
          <p:cNvPr id="2429" name="Google Shape;2429;p203"/>
          <p:cNvSpPr txBox="1"/>
          <p:nvPr/>
        </p:nvSpPr>
        <p:spPr>
          <a:xfrm>
            <a:off x="6299250" y="3947113"/>
            <a:ext cx="27489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Gill Sans"/>
                <a:ea typeface="Gill Sans"/>
                <a:cs typeface="Gill Sans"/>
                <a:sym typeface="Gill Sans"/>
              </a:rPr>
              <a:t>Unit Standard Deviation</a:t>
            </a:r>
            <a:endParaRPr sz="1800">
              <a:solidFill>
                <a:srgbClr val="595959"/>
              </a:solidFill>
              <a:latin typeface="Gill Sans"/>
              <a:ea typeface="Gill Sans"/>
              <a:cs typeface="Gill Sans"/>
              <a:sym typeface="Gill Sans"/>
            </a:endParaRPr>
          </a:p>
        </p:txBody>
      </p:sp>
      <p:cxnSp>
        <p:nvCxnSpPr>
          <p:cNvPr id="2430" name="Google Shape;2430;p203"/>
          <p:cNvCxnSpPr>
            <a:stCxn id="2428" idx="0"/>
          </p:cNvCxnSpPr>
          <p:nvPr/>
        </p:nvCxnSpPr>
        <p:spPr>
          <a:xfrm rot="10800000" flipH="1">
            <a:off x="4844075" y="3537913"/>
            <a:ext cx="442500" cy="409200"/>
          </a:xfrm>
          <a:prstGeom prst="straightConnector1">
            <a:avLst/>
          </a:prstGeom>
          <a:noFill/>
          <a:ln w="19050" cap="flat" cmpd="sng">
            <a:solidFill>
              <a:srgbClr val="595959"/>
            </a:solidFill>
            <a:prstDash val="solid"/>
            <a:round/>
            <a:headEnd type="none" w="med" len="med"/>
            <a:tailEnd type="triangle" w="med" len="med"/>
          </a:ln>
        </p:spPr>
      </p:cxnSp>
      <p:cxnSp>
        <p:nvCxnSpPr>
          <p:cNvPr id="2431" name="Google Shape;2431;p203"/>
          <p:cNvCxnSpPr/>
          <p:nvPr/>
        </p:nvCxnSpPr>
        <p:spPr>
          <a:xfrm rot="10800000">
            <a:off x="6725625" y="3577838"/>
            <a:ext cx="666300" cy="333000"/>
          </a:xfrm>
          <a:prstGeom prst="straightConnector1">
            <a:avLst/>
          </a:prstGeom>
          <a:noFill/>
          <a:ln w="19050" cap="flat" cmpd="sng">
            <a:solidFill>
              <a:srgbClr val="595959"/>
            </a:solidFill>
            <a:prstDash val="solid"/>
            <a:round/>
            <a:headEnd type="none" w="med" len="med"/>
            <a:tailEnd type="triangle" w="med" len="med"/>
          </a:ln>
        </p:spPr>
      </p:cxn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20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Feature Scaling - Standardization</a:t>
            </a:r>
            <a:endParaRPr sz="3200">
              <a:solidFill>
                <a:srgbClr val="666666"/>
              </a:solidFill>
              <a:latin typeface="Quattrocento Sans"/>
              <a:ea typeface="Quattrocento Sans"/>
              <a:cs typeface="Quattrocento Sans"/>
              <a:sym typeface="Quattrocento Sans"/>
            </a:endParaRPr>
          </a:p>
        </p:txBody>
      </p:sp>
      <p:pic>
        <p:nvPicPr>
          <p:cNvPr id="2437" name="Google Shape;2437;p204"/>
          <p:cNvPicPr preferRelativeResize="0"/>
          <p:nvPr/>
        </p:nvPicPr>
        <p:blipFill rotWithShape="1">
          <a:blip r:embed="rId3">
            <a:alphaModFix/>
          </a:blip>
          <a:srcRect t="6049" b="63835"/>
          <a:stretch/>
        </p:blipFill>
        <p:spPr>
          <a:xfrm>
            <a:off x="933038" y="1555650"/>
            <a:ext cx="2418626" cy="1456725"/>
          </a:xfrm>
          <a:prstGeom prst="rect">
            <a:avLst/>
          </a:prstGeom>
          <a:noFill/>
          <a:ln>
            <a:noFill/>
          </a:ln>
        </p:spPr>
      </p:pic>
      <p:pic>
        <p:nvPicPr>
          <p:cNvPr id="2438" name="Google Shape;2438;p204"/>
          <p:cNvPicPr preferRelativeResize="0"/>
          <p:nvPr/>
        </p:nvPicPr>
        <p:blipFill rotWithShape="1">
          <a:blip r:embed="rId3">
            <a:alphaModFix/>
          </a:blip>
          <a:srcRect t="35261" b="37769"/>
          <a:stretch/>
        </p:blipFill>
        <p:spPr>
          <a:xfrm>
            <a:off x="3441388" y="1519676"/>
            <a:ext cx="2700825" cy="1456725"/>
          </a:xfrm>
          <a:prstGeom prst="rect">
            <a:avLst/>
          </a:prstGeom>
          <a:noFill/>
          <a:ln>
            <a:noFill/>
          </a:ln>
        </p:spPr>
      </p:pic>
      <p:pic>
        <p:nvPicPr>
          <p:cNvPr id="2439" name="Google Shape;2439;p204"/>
          <p:cNvPicPr preferRelativeResize="0"/>
          <p:nvPr/>
        </p:nvPicPr>
        <p:blipFill rotWithShape="1">
          <a:blip r:embed="rId3">
            <a:alphaModFix/>
          </a:blip>
          <a:srcRect t="61557" b="2035"/>
          <a:stretch/>
        </p:blipFill>
        <p:spPr>
          <a:xfrm>
            <a:off x="6210462" y="1555650"/>
            <a:ext cx="2000599" cy="1456725"/>
          </a:xfrm>
          <a:prstGeom prst="rect">
            <a:avLst/>
          </a:prstGeom>
          <a:noFill/>
          <a:ln>
            <a:noFill/>
          </a:ln>
        </p:spPr>
      </p:pic>
      <p:sp>
        <p:nvSpPr>
          <p:cNvPr id="2440" name="Google Shape;2440;p204"/>
          <p:cNvSpPr txBox="1"/>
          <p:nvPr/>
        </p:nvSpPr>
        <p:spPr>
          <a:xfrm>
            <a:off x="1342112" y="3145500"/>
            <a:ext cx="16005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Original Data</a:t>
            </a:r>
            <a:endParaRPr sz="1800">
              <a:solidFill>
                <a:schemeClr val="dk2"/>
              </a:solidFill>
              <a:latin typeface="Quattrocento Sans"/>
              <a:ea typeface="Quattrocento Sans"/>
              <a:cs typeface="Quattrocento Sans"/>
              <a:sym typeface="Quattrocento Sans"/>
            </a:endParaRPr>
          </a:p>
        </p:txBody>
      </p:sp>
      <p:sp>
        <p:nvSpPr>
          <p:cNvPr id="2441" name="Google Shape;2441;p204"/>
          <p:cNvSpPr txBox="1"/>
          <p:nvPr/>
        </p:nvSpPr>
        <p:spPr>
          <a:xfrm>
            <a:off x="3991575" y="3145500"/>
            <a:ext cx="16005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Normalized Data</a:t>
            </a:r>
            <a:endParaRPr sz="1800">
              <a:solidFill>
                <a:schemeClr val="dk2"/>
              </a:solidFill>
              <a:latin typeface="Quattrocento Sans"/>
              <a:ea typeface="Quattrocento Sans"/>
              <a:cs typeface="Quattrocento Sans"/>
              <a:sym typeface="Quattrocento Sans"/>
            </a:endParaRPr>
          </a:p>
        </p:txBody>
      </p:sp>
      <p:sp>
        <p:nvSpPr>
          <p:cNvPr id="2442" name="Google Shape;2442;p204"/>
          <p:cNvSpPr txBox="1"/>
          <p:nvPr/>
        </p:nvSpPr>
        <p:spPr>
          <a:xfrm>
            <a:off x="6410512" y="3145500"/>
            <a:ext cx="16005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Standardized Data</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205"/>
          <p:cNvSpPr/>
          <p:nvPr/>
        </p:nvSpPr>
        <p:spPr>
          <a:xfrm>
            <a:off x="3189556" y="1152136"/>
            <a:ext cx="2123100" cy="557400"/>
          </a:xfrm>
          <a:prstGeom prst="rect">
            <a:avLst/>
          </a:prstGeom>
          <a:noFill/>
          <a:ln w="9525" cap="flat" cmpd="sng">
            <a:solidFill>
              <a:srgbClr val="5B585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Training Set</a:t>
            </a:r>
            <a:endParaRPr sz="1800">
              <a:solidFill>
                <a:srgbClr val="5B5854"/>
              </a:solidFill>
              <a:latin typeface="Gill Sans"/>
              <a:ea typeface="Gill Sans"/>
              <a:cs typeface="Gill Sans"/>
              <a:sym typeface="Gill Sans"/>
            </a:endParaRPr>
          </a:p>
        </p:txBody>
      </p:sp>
      <p:sp>
        <p:nvSpPr>
          <p:cNvPr id="2448" name="Google Shape;2448;p205"/>
          <p:cNvSpPr/>
          <p:nvPr/>
        </p:nvSpPr>
        <p:spPr>
          <a:xfrm>
            <a:off x="5816045" y="1152136"/>
            <a:ext cx="2123100" cy="557400"/>
          </a:xfrm>
          <a:prstGeom prst="rect">
            <a:avLst/>
          </a:prstGeom>
          <a:noFill/>
          <a:ln w="9525" cap="flat" cmpd="sng">
            <a:solidFill>
              <a:srgbClr val="5B585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Test Set</a:t>
            </a:r>
            <a:endParaRPr sz="1800">
              <a:solidFill>
                <a:srgbClr val="5B5854"/>
              </a:solidFill>
              <a:latin typeface="Gill Sans"/>
              <a:ea typeface="Gill Sans"/>
              <a:cs typeface="Gill Sans"/>
              <a:sym typeface="Gill Sans"/>
            </a:endParaRPr>
          </a:p>
        </p:txBody>
      </p:sp>
      <p:sp>
        <p:nvSpPr>
          <p:cNvPr id="2449" name="Google Shape;2449;p205"/>
          <p:cNvSpPr/>
          <p:nvPr/>
        </p:nvSpPr>
        <p:spPr>
          <a:xfrm>
            <a:off x="772975" y="3038796"/>
            <a:ext cx="3775200" cy="557400"/>
          </a:xfrm>
          <a:prstGeom prst="rect">
            <a:avLst/>
          </a:prstGeom>
          <a:noFill/>
          <a:ln w="3810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Smaller Training Set</a:t>
            </a:r>
            <a:endParaRPr sz="1800">
              <a:solidFill>
                <a:srgbClr val="5B5854"/>
              </a:solidFill>
              <a:latin typeface="Gill Sans"/>
              <a:ea typeface="Gill Sans"/>
              <a:cs typeface="Gill Sans"/>
              <a:sym typeface="Gill Sans"/>
            </a:endParaRPr>
          </a:p>
        </p:txBody>
      </p:sp>
      <p:sp>
        <p:nvSpPr>
          <p:cNvPr id="2450" name="Google Shape;2450;p205"/>
          <p:cNvSpPr/>
          <p:nvPr/>
        </p:nvSpPr>
        <p:spPr>
          <a:xfrm>
            <a:off x="4938147" y="3038796"/>
            <a:ext cx="3497700" cy="557400"/>
          </a:xfrm>
          <a:prstGeom prst="rect">
            <a:avLst/>
          </a:prstGeom>
          <a:noFill/>
          <a:ln w="3810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Validation Set</a:t>
            </a:r>
            <a:endParaRPr sz="1800">
              <a:solidFill>
                <a:srgbClr val="5B5854"/>
              </a:solidFill>
              <a:latin typeface="Gill Sans"/>
              <a:ea typeface="Gill Sans"/>
              <a:cs typeface="Gill Sans"/>
              <a:sym typeface="Gill Sans"/>
            </a:endParaRPr>
          </a:p>
        </p:txBody>
      </p:sp>
      <p:cxnSp>
        <p:nvCxnSpPr>
          <p:cNvPr id="2451" name="Google Shape;2451;p205"/>
          <p:cNvCxnSpPr>
            <a:stCxn id="2447" idx="2"/>
            <a:endCxn id="2449" idx="0"/>
          </p:cNvCxnSpPr>
          <p:nvPr/>
        </p:nvCxnSpPr>
        <p:spPr>
          <a:xfrm flipH="1">
            <a:off x="2660506" y="1709536"/>
            <a:ext cx="1590600" cy="1329300"/>
          </a:xfrm>
          <a:prstGeom prst="straightConnector1">
            <a:avLst/>
          </a:prstGeom>
          <a:noFill/>
          <a:ln w="19050" cap="flat" cmpd="sng">
            <a:solidFill>
              <a:srgbClr val="5B5854"/>
            </a:solidFill>
            <a:prstDash val="solid"/>
            <a:round/>
            <a:headEnd type="none" w="med" len="med"/>
            <a:tailEnd type="triangle" w="med" len="med"/>
          </a:ln>
        </p:spPr>
      </p:cxnSp>
      <p:cxnSp>
        <p:nvCxnSpPr>
          <p:cNvPr id="2452" name="Google Shape;2452;p205"/>
          <p:cNvCxnSpPr>
            <a:stCxn id="2447" idx="2"/>
            <a:endCxn id="2450" idx="0"/>
          </p:cNvCxnSpPr>
          <p:nvPr/>
        </p:nvCxnSpPr>
        <p:spPr>
          <a:xfrm>
            <a:off x="4251106" y="1709536"/>
            <a:ext cx="2436000" cy="1329300"/>
          </a:xfrm>
          <a:prstGeom prst="straightConnector1">
            <a:avLst/>
          </a:prstGeom>
          <a:noFill/>
          <a:ln w="19050" cap="flat" cmpd="sng">
            <a:solidFill>
              <a:srgbClr val="5B5854"/>
            </a:solidFill>
            <a:prstDash val="solid"/>
            <a:round/>
            <a:headEnd type="none" w="med" len="med"/>
            <a:tailEnd type="triangle" w="med" len="med"/>
          </a:ln>
        </p:spPr>
      </p:cxnSp>
      <p:sp>
        <p:nvSpPr>
          <p:cNvPr id="2453" name="Google Shape;2453;p205"/>
          <p:cNvSpPr txBox="1"/>
          <p:nvPr/>
        </p:nvSpPr>
        <p:spPr>
          <a:xfrm>
            <a:off x="1297676" y="4116663"/>
            <a:ext cx="31164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For Training the Model</a:t>
            </a:r>
            <a:endParaRPr sz="1800">
              <a:solidFill>
                <a:srgbClr val="5B5854"/>
              </a:solidFill>
              <a:latin typeface="Gill Sans"/>
              <a:ea typeface="Gill Sans"/>
              <a:cs typeface="Gill Sans"/>
              <a:sym typeface="Gill Sans"/>
            </a:endParaRPr>
          </a:p>
        </p:txBody>
      </p:sp>
      <p:sp>
        <p:nvSpPr>
          <p:cNvPr id="2454" name="Google Shape;2454;p205"/>
          <p:cNvSpPr txBox="1"/>
          <p:nvPr/>
        </p:nvSpPr>
        <p:spPr>
          <a:xfrm>
            <a:off x="5319402" y="4116663"/>
            <a:ext cx="31164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For Evaluating the Model</a:t>
            </a:r>
            <a:endParaRPr sz="1800">
              <a:solidFill>
                <a:srgbClr val="5B5854"/>
              </a:solidFill>
              <a:latin typeface="Gill Sans"/>
              <a:ea typeface="Gill Sans"/>
              <a:cs typeface="Gill Sans"/>
              <a:sym typeface="Gill Sans"/>
            </a:endParaRPr>
          </a:p>
        </p:txBody>
      </p:sp>
      <p:cxnSp>
        <p:nvCxnSpPr>
          <p:cNvPr id="2455" name="Google Shape;2455;p205"/>
          <p:cNvCxnSpPr>
            <a:endCxn id="2449" idx="2"/>
          </p:cNvCxnSpPr>
          <p:nvPr/>
        </p:nvCxnSpPr>
        <p:spPr>
          <a:xfrm rot="10800000">
            <a:off x="2660575" y="3596196"/>
            <a:ext cx="193500" cy="521700"/>
          </a:xfrm>
          <a:prstGeom prst="straightConnector1">
            <a:avLst/>
          </a:prstGeom>
          <a:noFill/>
          <a:ln w="19050" cap="flat" cmpd="sng">
            <a:solidFill>
              <a:srgbClr val="5B5854"/>
            </a:solidFill>
            <a:prstDash val="solid"/>
            <a:round/>
            <a:headEnd type="none" w="med" len="med"/>
            <a:tailEnd type="triangle" w="med" len="med"/>
          </a:ln>
        </p:spPr>
      </p:cxnSp>
      <p:sp>
        <p:nvSpPr>
          <p:cNvPr id="2456" name="Google Shape;2456;p205"/>
          <p:cNvSpPr txBox="1"/>
          <p:nvPr/>
        </p:nvSpPr>
        <p:spPr>
          <a:xfrm>
            <a:off x="0" y="2036813"/>
            <a:ext cx="3497700" cy="4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Divide Training Set in Two Parts</a:t>
            </a:r>
            <a:endParaRPr sz="1800">
              <a:solidFill>
                <a:srgbClr val="5B5854"/>
              </a:solidFill>
              <a:latin typeface="Gill Sans"/>
              <a:ea typeface="Gill Sans"/>
              <a:cs typeface="Gill Sans"/>
              <a:sym typeface="Gill Sans"/>
            </a:endParaRPr>
          </a:p>
        </p:txBody>
      </p:sp>
      <p:sp>
        <p:nvSpPr>
          <p:cNvPr id="2457" name="Google Shape;2457;p205"/>
          <p:cNvSpPr/>
          <p:nvPr/>
        </p:nvSpPr>
        <p:spPr>
          <a:xfrm>
            <a:off x="3189556" y="190462"/>
            <a:ext cx="4749600" cy="557400"/>
          </a:xfrm>
          <a:prstGeom prst="rect">
            <a:avLst/>
          </a:prstGeom>
          <a:noFill/>
          <a:ln w="9525" cap="flat" cmpd="sng">
            <a:solidFill>
              <a:srgbClr val="5B585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B5854"/>
                </a:solidFill>
                <a:latin typeface="Gill Sans"/>
                <a:ea typeface="Gill Sans"/>
                <a:cs typeface="Gill Sans"/>
                <a:sym typeface="Gill Sans"/>
              </a:rPr>
              <a:t>Original Dataset</a:t>
            </a:r>
            <a:endParaRPr sz="1800">
              <a:solidFill>
                <a:srgbClr val="5B5854"/>
              </a:solidFill>
              <a:latin typeface="Gill Sans"/>
              <a:ea typeface="Gill Sans"/>
              <a:cs typeface="Gill Sans"/>
              <a:sym typeface="Gill Sans"/>
            </a:endParaRPr>
          </a:p>
        </p:txBody>
      </p:sp>
      <p:cxnSp>
        <p:nvCxnSpPr>
          <p:cNvPr id="2458" name="Google Shape;2458;p205"/>
          <p:cNvCxnSpPr>
            <a:stCxn id="2457" idx="2"/>
            <a:endCxn id="2447" idx="0"/>
          </p:cNvCxnSpPr>
          <p:nvPr/>
        </p:nvCxnSpPr>
        <p:spPr>
          <a:xfrm flipH="1">
            <a:off x="4251256" y="747862"/>
            <a:ext cx="1313100" cy="404400"/>
          </a:xfrm>
          <a:prstGeom prst="straightConnector1">
            <a:avLst/>
          </a:prstGeom>
          <a:noFill/>
          <a:ln w="19050" cap="flat" cmpd="sng">
            <a:solidFill>
              <a:srgbClr val="5B5854"/>
            </a:solidFill>
            <a:prstDash val="solid"/>
            <a:round/>
            <a:headEnd type="none" w="med" len="med"/>
            <a:tailEnd type="triangle" w="med" len="med"/>
          </a:ln>
        </p:spPr>
      </p:cxnSp>
      <p:cxnSp>
        <p:nvCxnSpPr>
          <p:cNvPr id="2459" name="Google Shape;2459;p205"/>
          <p:cNvCxnSpPr>
            <a:stCxn id="2457" idx="2"/>
            <a:endCxn id="2448" idx="0"/>
          </p:cNvCxnSpPr>
          <p:nvPr/>
        </p:nvCxnSpPr>
        <p:spPr>
          <a:xfrm>
            <a:off x="5564356" y="747862"/>
            <a:ext cx="1313100" cy="404400"/>
          </a:xfrm>
          <a:prstGeom prst="straightConnector1">
            <a:avLst/>
          </a:prstGeom>
          <a:noFill/>
          <a:ln w="19050" cap="flat" cmpd="sng">
            <a:solidFill>
              <a:srgbClr val="5B5854"/>
            </a:solidFill>
            <a:prstDash val="solid"/>
            <a:round/>
            <a:headEnd type="none" w="med" len="med"/>
            <a:tailEnd type="triangle" w="med" len="med"/>
          </a:ln>
        </p:spPr>
      </p:cxnSp>
      <p:cxnSp>
        <p:nvCxnSpPr>
          <p:cNvPr id="2460" name="Google Shape;2460;p205"/>
          <p:cNvCxnSpPr/>
          <p:nvPr/>
        </p:nvCxnSpPr>
        <p:spPr>
          <a:xfrm rot="10800000">
            <a:off x="6493600" y="3596096"/>
            <a:ext cx="193500" cy="521700"/>
          </a:xfrm>
          <a:prstGeom prst="straightConnector1">
            <a:avLst/>
          </a:prstGeom>
          <a:noFill/>
          <a:ln w="19050" cap="flat" cmpd="sng">
            <a:solidFill>
              <a:srgbClr val="5B5854"/>
            </a:solidFill>
            <a:prstDash val="solid"/>
            <a:round/>
            <a:headEnd type="none" w="med" len="med"/>
            <a:tailEnd type="triangle" w="med" len="med"/>
          </a:ln>
        </p:spPr>
      </p:cxnSp>
      <p:sp>
        <p:nvSpPr>
          <p:cNvPr id="2461" name="Google Shape;2461;p205"/>
          <p:cNvSpPr txBox="1"/>
          <p:nvPr/>
        </p:nvSpPr>
        <p:spPr>
          <a:xfrm>
            <a:off x="222000" y="251650"/>
            <a:ext cx="2007600" cy="13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2"/>
                </a:solidFill>
                <a:latin typeface="Quattrocento Sans"/>
                <a:ea typeface="Quattrocento Sans"/>
                <a:cs typeface="Quattrocento Sans"/>
                <a:sym typeface="Quattrocento Sans"/>
              </a:rPr>
              <a:t>Cross Validation</a:t>
            </a:r>
            <a:endParaRPr sz="3000" b="1">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Classification Types</a:t>
            </a:r>
            <a:endParaRPr sz="2300">
              <a:solidFill>
                <a:srgbClr val="666666"/>
              </a:solidFill>
              <a:latin typeface="Quattrocento Sans"/>
              <a:ea typeface="Quattrocento Sans"/>
              <a:cs typeface="Quattrocento Sans"/>
              <a:sym typeface="Quattrocento Sans"/>
            </a:endParaRPr>
          </a:p>
        </p:txBody>
      </p:sp>
      <p:pic>
        <p:nvPicPr>
          <p:cNvPr id="449" name="Google Shape;449;p46"/>
          <p:cNvPicPr preferRelativeResize="0"/>
          <p:nvPr/>
        </p:nvPicPr>
        <p:blipFill>
          <a:blip r:embed="rId3">
            <a:alphaModFix/>
          </a:blip>
          <a:stretch>
            <a:fillRect/>
          </a:stretch>
        </p:blipFill>
        <p:spPr>
          <a:xfrm>
            <a:off x="750975" y="1364075"/>
            <a:ext cx="1103191" cy="1527401"/>
          </a:xfrm>
          <a:prstGeom prst="rect">
            <a:avLst/>
          </a:prstGeom>
          <a:noFill/>
          <a:ln>
            <a:noFill/>
          </a:ln>
        </p:spPr>
      </p:pic>
      <p:sp>
        <p:nvSpPr>
          <p:cNvPr id="450" name="Google Shape;450;p46"/>
          <p:cNvSpPr txBox="1"/>
          <p:nvPr/>
        </p:nvSpPr>
        <p:spPr>
          <a:xfrm>
            <a:off x="2704750" y="1546749"/>
            <a:ext cx="9198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Cat</a:t>
            </a:r>
            <a:endParaRPr sz="1800">
              <a:solidFill>
                <a:srgbClr val="666666"/>
              </a:solidFill>
              <a:latin typeface="Quattrocento Sans"/>
              <a:ea typeface="Quattrocento Sans"/>
              <a:cs typeface="Quattrocento Sans"/>
              <a:sym typeface="Quattrocento Sans"/>
            </a:endParaRPr>
          </a:p>
        </p:txBody>
      </p:sp>
      <p:sp>
        <p:nvSpPr>
          <p:cNvPr id="451" name="Google Shape;451;p46"/>
          <p:cNvSpPr txBox="1"/>
          <p:nvPr/>
        </p:nvSpPr>
        <p:spPr>
          <a:xfrm>
            <a:off x="2704677" y="2401825"/>
            <a:ext cx="12942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Cat</a:t>
            </a:r>
            <a:endParaRPr sz="1800">
              <a:solidFill>
                <a:srgbClr val="666666"/>
              </a:solidFill>
              <a:latin typeface="Quattrocento Sans"/>
              <a:ea typeface="Quattrocento Sans"/>
              <a:cs typeface="Quattrocento Sans"/>
              <a:sym typeface="Quattrocento Sans"/>
            </a:endParaRPr>
          </a:p>
        </p:txBody>
      </p:sp>
      <p:cxnSp>
        <p:nvCxnSpPr>
          <p:cNvPr id="452" name="Google Shape;452;p46"/>
          <p:cNvCxnSpPr>
            <a:stCxn id="449" idx="3"/>
            <a:endCxn id="450" idx="1"/>
          </p:cNvCxnSpPr>
          <p:nvPr/>
        </p:nvCxnSpPr>
        <p:spPr>
          <a:xfrm rot="10800000" flipH="1">
            <a:off x="1854166" y="1700276"/>
            <a:ext cx="850500" cy="427500"/>
          </a:xfrm>
          <a:prstGeom prst="straightConnector1">
            <a:avLst/>
          </a:prstGeom>
          <a:noFill/>
          <a:ln w="28575" cap="flat" cmpd="sng">
            <a:solidFill>
              <a:srgbClr val="9E9E9E"/>
            </a:solidFill>
            <a:prstDash val="solid"/>
            <a:round/>
            <a:headEnd type="none" w="med" len="med"/>
            <a:tailEnd type="triangle" w="med" len="med"/>
          </a:ln>
        </p:spPr>
      </p:cxnSp>
      <p:cxnSp>
        <p:nvCxnSpPr>
          <p:cNvPr id="453" name="Google Shape;453;p46"/>
          <p:cNvCxnSpPr>
            <a:stCxn id="449" idx="3"/>
            <a:endCxn id="451" idx="1"/>
          </p:cNvCxnSpPr>
          <p:nvPr/>
        </p:nvCxnSpPr>
        <p:spPr>
          <a:xfrm>
            <a:off x="1854166" y="2127776"/>
            <a:ext cx="850500" cy="427500"/>
          </a:xfrm>
          <a:prstGeom prst="straightConnector1">
            <a:avLst/>
          </a:prstGeom>
          <a:noFill/>
          <a:ln w="28575" cap="flat" cmpd="sng">
            <a:solidFill>
              <a:srgbClr val="9E9E9E"/>
            </a:solidFill>
            <a:prstDash val="solid"/>
            <a:round/>
            <a:headEnd type="none" w="med" len="med"/>
            <a:tailEnd type="triangle" w="med" len="med"/>
          </a:ln>
        </p:spPr>
      </p:cxnSp>
      <p:sp>
        <p:nvSpPr>
          <p:cNvPr id="454" name="Google Shape;454;p46"/>
          <p:cNvSpPr txBox="1"/>
          <p:nvPr/>
        </p:nvSpPr>
        <p:spPr>
          <a:xfrm>
            <a:off x="930400" y="3343225"/>
            <a:ext cx="24888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Binary Classification - Two Classes</a:t>
            </a:r>
            <a:endParaRPr sz="1800" b="1">
              <a:solidFill>
                <a:srgbClr val="666666"/>
              </a:solidFill>
              <a:latin typeface="Quattrocento Sans"/>
              <a:ea typeface="Quattrocento Sans"/>
              <a:cs typeface="Quattrocento Sans"/>
              <a:sym typeface="Quattrocento Sans"/>
            </a:endParaRPr>
          </a:p>
        </p:txBody>
      </p:sp>
      <p:pic>
        <p:nvPicPr>
          <p:cNvPr id="455" name="Google Shape;455;p46"/>
          <p:cNvPicPr preferRelativeResize="0"/>
          <p:nvPr/>
        </p:nvPicPr>
        <p:blipFill>
          <a:blip r:embed="rId4">
            <a:alphaModFix/>
          </a:blip>
          <a:stretch>
            <a:fillRect/>
          </a:stretch>
        </p:blipFill>
        <p:spPr>
          <a:xfrm>
            <a:off x="5071398" y="1548086"/>
            <a:ext cx="1153988" cy="1400575"/>
          </a:xfrm>
          <a:prstGeom prst="rect">
            <a:avLst/>
          </a:prstGeom>
          <a:noFill/>
          <a:ln>
            <a:noFill/>
          </a:ln>
        </p:spPr>
      </p:pic>
      <p:sp>
        <p:nvSpPr>
          <p:cNvPr id="456" name="Google Shape;456;p46"/>
          <p:cNvSpPr txBox="1"/>
          <p:nvPr/>
        </p:nvSpPr>
        <p:spPr>
          <a:xfrm>
            <a:off x="7233150" y="1571350"/>
            <a:ext cx="919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Apple</a:t>
            </a:r>
            <a:endParaRPr sz="1800">
              <a:solidFill>
                <a:srgbClr val="666666"/>
              </a:solidFill>
              <a:latin typeface="Quattrocento Sans"/>
              <a:ea typeface="Quattrocento Sans"/>
              <a:cs typeface="Quattrocento Sans"/>
              <a:sym typeface="Quattrocento Sans"/>
            </a:endParaRPr>
          </a:p>
        </p:txBody>
      </p:sp>
      <p:sp>
        <p:nvSpPr>
          <p:cNvPr id="457" name="Google Shape;457;p46"/>
          <p:cNvSpPr/>
          <p:nvPr/>
        </p:nvSpPr>
        <p:spPr>
          <a:xfrm>
            <a:off x="6544150" y="2094937"/>
            <a:ext cx="498000" cy="3069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txBox="1"/>
          <p:nvPr/>
        </p:nvSpPr>
        <p:spPr>
          <a:xfrm>
            <a:off x="7233150" y="2108875"/>
            <a:ext cx="995400" cy="27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Banana</a:t>
            </a:r>
            <a:endParaRPr sz="1800">
              <a:solidFill>
                <a:srgbClr val="666666"/>
              </a:solidFill>
              <a:latin typeface="Quattrocento Sans"/>
              <a:ea typeface="Quattrocento Sans"/>
              <a:cs typeface="Quattrocento Sans"/>
              <a:sym typeface="Quattrocento Sans"/>
            </a:endParaRPr>
          </a:p>
        </p:txBody>
      </p:sp>
      <p:sp>
        <p:nvSpPr>
          <p:cNvPr id="459" name="Google Shape;459;p46"/>
          <p:cNvSpPr txBox="1"/>
          <p:nvPr/>
        </p:nvSpPr>
        <p:spPr>
          <a:xfrm>
            <a:off x="5287750" y="3343225"/>
            <a:ext cx="30108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Multi Class Classification - Multiple Classes</a:t>
            </a:r>
            <a:endParaRPr sz="1800" b="1">
              <a:solidFill>
                <a:srgbClr val="666666"/>
              </a:solidFill>
              <a:latin typeface="Quattrocento Sans"/>
              <a:ea typeface="Quattrocento Sans"/>
              <a:cs typeface="Quattrocento Sans"/>
              <a:sym typeface="Quattrocento Sans"/>
            </a:endParaRPr>
          </a:p>
        </p:txBody>
      </p:sp>
      <p:sp>
        <p:nvSpPr>
          <p:cNvPr id="460" name="Google Shape;460;p46"/>
          <p:cNvSpPr/>
          <p:nvPr/>
        </p:nvSpPr>
        <p:spPr>
          <a:xfrm>
            <a:off x="6544150" y="2674612"/>
            <a:ext cx="498000" cy="3069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6"/>
          <p:cNvSpPr txBox="1"/>
          <p:nvPr/>
        </p:nvSpPr>
        <p:spPr>
          <a:xfrm>
            <a:off x="7297900" y="2726050"/>
            <a:ext cx="995400" cy="27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Kiwi</a:t>
            </a:r>
            <a:endParaRPr sz="1800">
              <a:solidFill>
                <a:srgbClr val="666666"/>
              </a:solidFill>
              <a:latin typeface="Quattrocento Sans"/>
              <a:ea typeface="Quattrocento Sans"/>
              <a:cs typeface="Quattrocento Sans"/>
              <a:sym typeface="Quattrocento Sans"/>
            </a:endParaRPr>
          </a:p>
        </p:txBody>
      </p:sp>
      <p:sp>
        <p:nvSpPr>
          <p:cNvPr id="462" name="Google Shape;462;p46"/>
          <p:cNvSpPr/>
          <p:nvPr/>
        </p:nvSpPr>
        <p:spPr>
          <a:xfrm>
            <a:off x="6544150" y="1533024"/>
            <a:ext cx="498000" cy="3069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46"/>
          <p:cNvCxnSpPr>
            <a:stCxn id="448" idx="2"/>
          </p:cNvCxnSpPr>
          <p:nvPr/>
        </p:nvCxnSpPr>
        <p:spPr>
          <a:xfrm>
            <a:off x="4572038" y="837496"/>
            <a:ext cx="44100" cy="3750900"/>
          </a:xfrm>
          <a:prstGeom prst="straightConnector1">
            <a:avLst/>
          </a:prstGeom>
          <a:noFill/>
          <a:ln w="28575" cap="flat" cmpd="sng">
            <a:solidFill>
              <a:schemeClr val="dk2"/>
            </a:solidFill>
            <a:prstDash val="dash"/>
            <a:round/>
            <a:headEnd type="none" w="med" len="med"/>
            <a:tailEnd type="none" w="med" len="med"/>
          </a:ln>
        </p:spPr>
      </p:cxn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pic>
        <p:nvPicPr>
          <p:cNvPr id="2466" name="Google Shape;2466;p206"/>
          <p:cNvPicPr preferRelativeResize="0"/>
          <p:nvPr/>
        </p:nvPicPr>
        <p:blipFill>
          <a:blip r:embed="rId3">
            <a:alphaModFix/>
          </a:blip>
          <a:stretch>
            <a:fillRect/>
          </a:stretch>
        </p:blipFill>
        <p:spPr>
          <a:xfrm>
            <a:off x="2529175" y="207900"/>
            <a:ext cx="6139327" cy="4838700"/>
          </a:xfrm>
          <a:prstGeom prst="rect">
            <a:avLst/>
          </a:prstGeom>
          <a:noFill/>
          <a:ln>
            <a:noFill/>
          </a:ln>
        </p:spPr>
      </p:pic>
      <p:sp>
        <p:nvSpPr>
          <p:cNvPr id="2467" name="Google Shape;2467;p206"/>
          <p:cNvSpPr txBox="1"/>
          <p:nvPr/>
        </p:nvSpPr>
        <p:spPr>
          <a:xfrm>
            <a:off x="222000" y="251650"/>
            <a:ext cx="2007600" cy="30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2"/>
                </a:solidFill>
                <a:latin typeface="Quattrocento Sans"/>
                <a:ea typeface="Quattrocento Sans"/>
                <a:cs typeface="Quattrocento Sans"/>
                <a:sym typeface="Quattrocento Sans"/>
              </a:rPr>
              <a:t>Cross Validation</a:t>
            </a:r>
            <a:endParaRPr sz="3000" b="1">
              <a:solidFill>
                <a:schemeClr val="dk2"/>
              </a:solidFill>
              <a:latin typeface="Quattrocento Sans"/>
              <a:ea typeface="Quattrocento Sans"/>
              <a:cs typeface="Quattrocento Sans"/>
              <a:sym typeface="Quattrocento Sans"/>
            </a:endParaRPr>
          </a:p>
          <a:p>
            <a:pPr marL="0" lvl="0" indent="0" algn="l" rtl="0">
              <a:spcBef>
                <a:spcPts val="0"/>
              </a:spcBef>
              <a:spcAft>
                <a:spcPts val="0"/>
              </a:spcAft>
              <a:buNone/>
            </a:pPr>
            <a:endParaRPr sz="3000" b="1">
              <a:solidFill>
                <a:schemeClr val="dk2"/>
              </a:solidFill>
              <a:latin typeface="Quattrocento Sans"/>
              <a:ea typeface="Quattrocento Sans"/>
              <a:cs typeface="Quattrocento Sans"/>
              <a:sym typeface="Quattrocento Sans"/>
            </a:endParaRPr>
          </a:p>
          <a:p>
            <a:pPr marL="0" lvl="0" indent="0" algn="l" rtl="0">
              <a:spcBef>
                <a:spcPts val="0"/>
              </a:spcBef>
              <a:spcAft>
                <a:spcPts val="0"/>
              </a:spcAft>
              <a:buNone/>
            </a:pPr>
            <a:r>
              <a:rPr lang="en" sz="3000" b="1">
                <a:solidFill>
                  <a:schemeClr val="dk2"/>
                </a:solidFill>
                <a:latin typeface="Quattrocento Sans"/>
                <a:ea typeface="Quattrocento Sans"/>
                <a:cs typeface="Quattrocento Sans"/>
                <a:sym typeface="Quattrocento Sans"/>
              </a:rPr>
              <a:t>With 10 Folds</a:t>
            </a:r>
            <a:endParaRPr sz="3000" b="1">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207"/>
          <p:cNvSpPr/>
          <p:nvPr/>
        </p:nvSpPr>
        <p:spPr>
          <a:xfrm>
            <a:off x="357188" y="976311"/>
            <a:ext cx="8429700" cy="35952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ROC Curve Similar to F1 score but uses a different metric</a:t>
            </a:r>
            <a:endParaRPr sz="1900">
              <a:solidFill>
                <a:srgbClr val="666666"/>
              </a:solidFill>
              <a:latin typeface="Quattrocento Sans"/>
              <a:ea typeface="Quattrocento Sans"/>
              <a:cs typeface="Quattrocento Sans"/>
              <a:sym typeface="Quattrocento Sans"/>
            </a:endParaRPr>
          </a:p>
          <a:p>
            <a:pPr marL="292100" marR="0" lvl="0" indent="-260350" algn="l" rtl="0">
              <a:lnSpc>
                <a:spcPct val="1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Uses True Positive Rate (TPR) = Recall = TP / (TP + FN)</a:t>
            </a:r>
            <a:endParaRPr sz="1900">
              <a:solidFill>
                <a:srgbClr val="666666"/>
              </a:solidFill>
              <a:latin typeface="Quattrocento Sans"/>
              <a:ea typeface="Quattrocento Sans"/>
              <a:cs typeface="Quattrocento Sans"/>
              <a:sym typeface="Quattrocento Sans"/>
            </a:endParaRPr>
          </a:p>
          <a:p>
            <a:pPr marL="292100" marR="0" lvl="0" indent="-260350" algn="l" rtl="0">
              <a:lnSpc>
                <a:spcPct val="10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False Positive Rate (FPR) = FP / (FP + TN) </a:t>
            </a:r>
            <a:endParaRPr sz="1900">
              <a:solidFill>
                <a:srgbClr val="666666"/>
              </a:solidFill>
              <a:latin typeface="Quattrocento Sans"/>
              <a:ea typeface="Quattrocento Sans"/>
              <a:cs typeface="Quattrocento Sans"/>
              <a:sym typeface="Quattrocento Sans"/>
            </a:endParaRPr>
          </a:p>
          <a:p>
            <a:pPr marL="2654300" marR="0" lvl="0" indent="0" algn="l" rtl="0">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   = 1 - True Negative Rate (TNR)</a:t>
            </a:r>
            <a:endParaRPr sz="1900">
              <a:solidFill>
                <a:srgbClr val="666666"/>
              </a:solidFill>
              <a:latin typeface="Quattrocento Sans"/>
              <a:ea typeface="Quattrocento Sans"/>
              <a:cs typeface="Quattrocento Sans"/>
              <a:sym typeface="Quattrocento Sans"/>
            </a:endParaRPr>
          </a:p>
          <a:p>
            <a:pPr marL="292100" lvl="0"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TNR = TN / (FP + TN)</a:t>
            </a:r>
            <a:endParaRPr sz="1900">
              <a:solidFill>
                <a:srgbClr val="666666"/>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Receiver Operating Characteristics (ROC) plots:</a:t>
            </a:r>
            <a:endParaRPr sz="1900">
              <a:solidFill>
                <a:srgbClr val="666666"/>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 sz="1900">
                <a:solidFill>
                  <a:srgbClr val="666666"/>
                </a:solidFill>
                <a:latin typeface="Quattrocento Sans"/>
                <a:ea typeface="Quattrocento Sans"/>
                <a:cs typeface="Quattrocento Sans"/>
                <a:sym typeface="Quattrocento Sans"/>
              </a:rPr>
              <a:t>TPR versus FPR</a:t>
            </a:r>
            <a:endParaRPr sz="1900">
              <a:solidFill>
                <a:srgbClr val="666666"/>
              </a:solidFill>
              <a:latin typeface="Quattrocento Sans"/>
              <a:ea typeface="Quattrocento Sans"/>
              <a:cs typeface="Quattrocento Sans"/>
              <a:sym typeface="Quattrocento Sans"/>
            </a:endParaRPr>
          </a:p>
        </p:txBody>
      </p:sp>
      <p:sp>
        <p:nvSpPr>
          <p:cNvPr id="2473" name="Google Shape;2473;p20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Performance Measures - ROC Curve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477"/>
        <p:cNvGrpSpPr/>
        <p:nvPr/>
      </p:nvGrpSpPr>
      <p:grpSpPr>
        <a:xfrm>
          <a:off x="0" y="0"/>
          <a:ext cx="0" cy="0"/>
          <a:chOff x="0" y="0"/>
          <a:chExt cx="0" cy="0"/>
        </a:xfrm>
      </p:grpSpPr>
      <p:sp>
        <p:nvSpPr>
          <p:cNvPr id="2478" name="Google Shape;2478;p20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 - Thresholds</a:t>
            </a:r>
            <a:endParaRPr sz="3200">
              <a:solidFill>
                <a:srgbClr val="666666"/>
              </a:solidFill>
              <a:latin typeface="Quattrocento Sans"/>
              <a:ea typeface="Quattrocento Sans"/>
              <a:cs typeface="Quattrocento Sans"/>
              <a:sym typeface="Quattrocento Sans"/>
            </a:endParaRPr>
          </a:p>
        </p:txBody>
      </p:sp>
      <p:sp>
        <p:nvSpPr>
          <p:cNvPr id="2479" name="Google Shape;2479;p208"/>
          <p:cNvSpPr txBox="1"/>
          <p:nvPr/>
        </p:nvSpPr>
        <p:spPr>
          <a:xfrm>
            <a:off x="312000" y="3553575"/>
            <a:ext cx="8429700" cy="10917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Thresholds can be set to achieve certain precision and recall as required</a:t>
            </a:r>
            <a:endParaRPr sz="1900">
              <a:solidFill>
                <a:srgbClr val="666666"/>
              </a:solidFill>
              <a:latin typeface="Quattrocento Sans"/>
              <a:ea typeface="Quattrocento Sans"/>
              <a:cs typeface="Quattrocento Sans"/>
              <a:sym typeface="Quattrocento Sans"/>
            </a:endParaRPr>
          </a:p>
        </p:txBody>
      </p:sp>
      <p:sp>
        <p:nvSpPr>
          <p:cNvPr id="2480" name="Google Shape;2480;p208"/>
          <p:cNvSpPr/>
          <p:nvPr/>
        </p:nvSpPr>
        <p:spPr>
          <a:xfrm>
            <a:off x="4450904" y="1246535"/>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481" name="Google Shape;2481;p208"/>
          <p:cNvSpPr/>
          <p:nvPr/>
        </p:nvSpPr>
        <p:spPr>
          <a:xfrm>
            <a:off x="5509213" y="1246535"/>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pic>
        <p:nvPicPr>
          <p:cNvPr id="2482" name="Google Shape;2482;p208"/>
          <p:cNvPicPr preferRelativeResize="0"/>
          <p:nvPr/>
        </p:nvPicPr>
        <p:blipFill>
          <a:blip r:embed="rId3">
            <a:alphaModFix/>
          </a:blip>
          <a:stretch>
            <a:fillRect/>
          </a:stretch>
        </p:blipFill>
        <p:spPr>
          <a:xfrm>
            <a:off x="435175" y="961950"/>
            <a:ext cx="8273650" cy="2497850"/>
          </a:xfrm>
          <a:prstGeom prst="rect">
            <a:avLst/>
          </a:prstGeom>
          <a:noFill/>
          <a:ln>
            <a:noFill/>
          </a:ln>
        </p:spPr>
      </p:pic>
      <p:sp>
        <p:nvSpPr>
          <p:cNvPr id="2483" name="Google Shape;2483;p208"/>
          <p:cNvSpPr/>
          <p:nvPr/>
        </p:nvSpPr>
        <p:spPr>
          <a:xfrm>
            <a:off x="912300" y="1038150"/>
            <a:ext cx="6165900" cy="545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20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a:t>
            </a:r>
            <a:endParaRPr sz="3200">
              <a:solidFill>
                <a:srgbClr val="666666"/>
              </a:solidFill>
              <a:latin typeface="Quattrocento Sans"/>
              <a:ea typeface="Quattrocento Sans"/>
              <a:cs typeface="Quattrocento Sans"/>
              <a:sym typeface="Quattrocento Sans"/>
            </a:endParaRPr>
          </a:p>
        </p:txBody>
      </p:sp>
      <p:sp>
        <p:nvSpPr>
          <p:cNvPr id="2489" name="Google Shape;2489;p209"/>
          <p:cNvSpPr/>
          <p:nvPr/>
        </p:nvSpPr>
        <p:spPr>
          <a:xfrm>
            <a:off x="5525259" y="1376805"/>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490" name="Google Shape;2490;p209"/>
          <p:cNvSpPr/>
          <p:nvPr/>
        </p:nvSpPr>
        <p:spPr>
          <a:xfrm>
            <a:off x="5616419" y="1345450"/>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491" name="Google Shape;2491;p209"/>
          <p:cNvSpPr/>
          <p:nvPr/>
        </p:nvSpPr>
        <p:spPr>
          <a:xfrm>
            <a:off x="4460675" y="1376801"/>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pic>
        <p:nvPicPr>
          <p:cNvPr id="2492" name="Google Shape;2492;p209"/>
          <p:cNvPicPr preferRelativeResize="0"/>
          <p:nvPr/>
        </p:nvPicPr>
        <p:blipFill>
          <a:blip r:embed="rId3">
            <a:alphaModFix/>
          </a:blip>
          <a:stretch>
            <a:fillRect/>
          </a:stretch>
        </p:blipFill>
        <p:spPr>
          <a:xfrm>
            <a:off x="435225" y="924348"/>
            <a:ext cx="8273650" cy="2497850"/>
          </a:xfrm>
          <a:prstGeom prst="rect">
            <a:avLst/>
          </a:prstGeom>
          <a:noFill/>
          <a:ln>
            <a:noFill/>
          </a:ln>
        </p:spPr>
      </p:pic>
      <p:cxnSp>
        <p:nvCxnSpPr>
          <p:cNvPr id="2493" name="Google Shape;2493;p209"/>
          <p:cNvCxnSpPr/>
          <p:nvPr/>
        </p:nvCxnSpPr>
        <p:spPr>
          <a:xfrm>
            <a:off x="2778895" y="1516797"/>
            <a:ext cx="0" cy="1446900"/>
          </a:xfrm>
          <a:prstGeom prst="straightConnector1">
            <a:avLst/>
          </a:prstGeom>
          <a:noFill/>
          <a:ln w="114300" cap="flat" cmpd="sng">
            <a:solidFill>
              <a:srgbClr val="6FA8DC"/>
            </a:solidFill>
            <a:prstDash val="solid"/>
            <a:round/>
            <a:headEnd type="none" w="med" len="med"/>
            <a:tailEnd type="none" w="med" len="med"/>
          </a:ln>
        </p:spPr>
      </p:cxnSp>
      <p:sp>
        <p:nvSpPr>
          <p:cNvPr id="2494" name="Google Shape;2494;p209"/>
          <p:cNvSpPr/>
          <p:nvPr/>
        </p:nvSpPr>
        <p:spPr>
          <a:xfrm>
            <a:off x="3995250" y="1027648"/>
            <a:ext cx="2684400" cy="419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09"/>
          <p:cNvSpPr txBox="1"/>
          <p:nvPr/>
        </p:nvSpPr>
        <p:spPr>
          <a:xfrm>
            <a:off x="451250" y="3712125"/>
            <a:ext cx="8241600" cy="93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2"/>
                </a:solidFill>
                <a:latin typeface="Quattrocento Sans"/>
                <a:ea typeface="Quattrocento Sans"/>
                <a:cs typeface="Quattrocento Sans"/>
                <a:sym typeface="Quattrocento Sans"/>
              </a:rPr>
              <a:t>In this precision/recall trade-off, images are ranked by their classifier score, and those above the chosen decision threshold are considered positive; the higher the threshold, the lower the recall, but (in general) the higher the precision</a:t>
            </a:r>
            <a:endParaRPr sz="16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499"/>
        <p:cNvGrpSpPr/>
        <p:nvPr/>
      </p:nvGrpSpPr>
      <p:grpSpPr>
        <a:xfrm>
          <a:off x="0" y="0"/>
          <a:ext cx="0" cy="0"/>
          <a:chOff x="0" y="0"/>
          <a:chExt cx="0" cy="0"/>
        </a:xfrm>
      </p:grpSpPr>
      <p:sp>
        <p:nvSpPr>
          <p:cNvPr id="2500" name="Google Shape;2500;p21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a:t>
            </a:r>
            <a:endParaRPr sz="3200">
              <a:solidFill>
                <a:srgbClr val="666666"/>
              </a:solidFill>
              <a:latin typeface="Quattrocento Sans"/>
              <a:ea typeface="Quattrocento Sans"/>
              <a:cs typeface="Quattrocento Sans"/>
              <a:sym typeface="Quattrocento Sans"/>
            </a:endParaRPr>
          </a:p>
        </p:txBody>
      </p:sp>
      <p:sp>
        <p:nvSpPr>
          <p:cNvPr id="2501" name="Google Shape;2501;p210"/>
          <p:cNvSpPr/>
          <p:nvPr/>
        </p:nvSpPr>
        <p:spPr>
          <a:xfrm>
            <a:off x="5525259" y="1376805"/>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502" name="Google Shape;2502;p210"/>
          <p:cNvSpPr/>
          <p:nvPr/>
        </p:nvSpPr>
        <p:spPr>
          <a:xfrm>
            <a:off x="5616419" y="1345450"/>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503" name="Google Shape;2503;p210"/>
          <p:cNvSpPr/>
          <p:nvPr/>
        </p:nvSpPr>
        <p:spPr>
          <a:xfrm>
            <a:off x="4460675" y="1376801"/>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pic>
        <p:nvPicPr>
          <p:cNvPr id="2504" name="Google Shape;2504;p210"/>
          <p:cNvPicPr preferRelativeResize="0"/>
          <p:nvPr/>
        </p:nvPicPr>
        <p:blipFill>
          <a:blip r:embed="rId3">
            <a:alphaModFix/>
          </a:blip>
          <a:stretch>
            <a:fillRect/>
          </a:stretch>
        </p:blipFill>
        <p:spPr>
          <a:xfrm>
            <a:off x="435225" y="924348"/>
            <a:ext cx="8273650" cy="2497850"/>
          </a:xfrm>
          <a:prstGeom prst="rect">
            <a:avLst/>
          </a:prstGeom>
          <a:noFill/>
          <a:ln>
            <a:noFill/>
          </a:ln>
        </p:spPr>
      </p:pic>
      <p:cxnSp>
        <p:nvCxnSpPr>
          <p:cNvPr id="2505" name="Google Shape;2505;p210"/>
          <p:cNvCxnSpPr/>
          <p:nvPr/>
        </p:nvCxnSpPr>
        <p:spPr>
          <a:xfrm>
            <a:off x="4540583" y="1516797"/>
            <a:ext cx="0" cy="1446900"/>
          </a:xfrm>
          <a:prstGeom prst="straightConnector1">
            <a:avLst/>
          </a:prstGeom>
          <a:noFill/>
          <a:ln w="114300" cap="flat" cmpd="sng">
            <a:solidFill>
              <a:srgbClr val="6FA8DC"/>
            </a:solidFill>
            <a:prstDash val="solid"/>
            <a:round/>
            <a:headEnd type="none" w="med" len="med"/>
            <a:tailEnd type="none" w="med" len="med"/>
          </a:ln>
        </p:spPr>
      </p:cxnSp>
      <p:sp>
        <p:nvSpPr>
          <p:cNvPr id="2506" name="Google Shape;2506;p210"/>
          <p:cNvSpPr/>
          <p:nvPr/>
        </p:nvSpPr>
        <p:spPr>
          <a:xfrm>
            <a:off x="5525250" y="1017173"/>
            <a:ext cx="2684400" cy="419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10"/>
          <p:cNvSpPr txBox="1"/>
          <p:nvPr/>
        </p:nvSpPr>
        <p:spPr>
          <a:xfrm>
            <a:off x="451250" y="3712125"/>
            <a:ext cx="8241600" cy="93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2"/>
                </a:solidFill>
                <a:latin typeface="Quattrocento Sans"/>
                <a:ea typeface="Quattrocento Sans"/>
                <a:cs typeface="Quattrocento Sans"/>
                <a:sym typeface="Quattrocento Sans"/>
              </a:rPr>
              <a:t>In this precision/recall trade-off, images are ranked by their classifier score, and those above the chosen decision threshold are considered positive; the higher the threshold, the lower the recall, but (in general) the higher the precision</a:t>
            </a:r>
            <a:endParaRPr sz="16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21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 Recall Tradeoff</a:t>
            </a:r>
            <a:endParaRPr sz="3200">
              <a:solidFill>
                <a:srgbClr val="666666"/>
              </a:solidFill>
              <a:latin typeface="Quattrocento Sans"/>
              <a:ea typeface="Quattrocento Sans"/>
              <a:cs typeface="Quattrocento Sans"/>
              <a:sym typeface="Quattrocento Sans"/>
            </a:endParaRPr>
          </a:p>
        </p:txBody>
      </p:sp>
      <p:sp>
        <p:nvSpPr>
          <p:cNvPr id="2513" name="Google Shape;2513;p211"/>
          <p:cNvSpPr/>
          <p:nvPr/>
        </p:nvSpPr>
        <p:spPr>
          <a:xfrm>
            <a:off x="5525259" y="1376805"/>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514" name="Google Shape;2514;p211"/>
          <p:cNvSpPr/>
          <p:nvPr/>
        </p:nvSpPr>
        <p:spPr>
          <a:xfrm>
            <a:off x="5616419" y="1345450"/>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sp>
        <p:nvSpPr>
          <p:cNvPr id="2515" name="Google Shape;2515;p211"/>
          <p:cNvSpPr/>
          <p:nvPr/>
        </p:nvSpPr>
        <p:spPr>
          <a:xfrm>
            <a:off x="4460675" y="1376801"/>
            <a:ext cx="96900" cy="518700"/>
          </a:xfrm>
          <a:prstGeom prst="rect">
            <a:avLst/>
          </a:prstGeom>
          <a:solidFill>
            <a:srgbClr val="FFFFFF"/>
          </a:solid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a:p>
        </p:txBody>
      </p:sp>
      <p:pic>
        <p:nvPicPr>
          <p:cNvPr id="2516" name="Google Shape;2516;p211"/>
          <p:cNvPicPr preferRelativeResize="0"/>
          <p:nvPr/>
        </p:nvPicPr>
        <p:blipFill>
          <a:blip r:embed="rId3">
            <a:alphaModFix/>
          </a:blip>
          <a:stretch>
            <a:fillRect/>
          </a:stretch>
        </p:blipFill>
        <p:spPr>
          <a:xfrm>
            <a:off x="435225" y="924348"/>
            <a:ext cx="8273650" cy="2497850"/>
          </a:xfrm>
          <a:prstGeom prst="rect">
            <a:avLst/>
          </a:prstGeom>
          <a:noFill/>
          <a:ln>
            <a:noFill/>
          </a:ln>
        </p:spPr>
      </p:pic>
      <p:cxnSp>
        <p:nvCxnSpPr>
          <p:cNvPr id="2517" name="Google Shape;2517;p211"/>
          <p:cNvCxnSpPr/>
          <p:nvPr/>
        </p:nvCxnSpPr>
        <p:spPr>
          <a:xfrm>
            <a:off x="5945739" y="1516797"/>
            <a:ext cx="0" cy="1446900"/>
          </a:xfrm>
          <a:prstGeom prst="straightConnector1">
            <a:avLst/>
          </a:prstGeom>
          <a:noFill/>
          <a:ln w="114300" cap="flat" cmpd="sng">
            <a:solidFill>
              <a:srgbClr val="6FA8DC"/>
            </a:solidFill>
            <a:prstDash val="solid"/>
            <a:round/>
            <a:headEnd type="none" w="med" len="med"/>
            <a:tailEnd type="none" w="med" len="med"/>
          </a:ln>
        </p:spPr>
      </p:cxnSp>
      <p:sp>
        <p:nvSpPr>
          <p:cNvPr id="2518" name="Google Shape;2518;p211"/>
          <p:cNvSpPr txBox="1"/>
          <p:nvPr/>
        </p:nvSpPr>
        <p:spPr>
          <a:xfrm>
            <a:off x="451250" y="3712125"/>
            <a:ext cx="8241600" cy="93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a:solidFill>
                  <a:schemeClr val="dk2"/>
                </a:solidFill>
                <a:latin typeface="Quattrocento Sans"/>
                <a:ea typeface="Quattrocento Sans"/>
                <a:cs typeface="Quattrocento Sans"/>
                <a:sym typeface="Quattrocento Sans"/>
              </a:rPr>
              <a:t>In this precision/recall trade-off, images are ranked by their classifier score, and those above the chosen decision threshold are considered positive; the higher the threshold, the lower the recall, but (in general) the higher the precision</a:t>
            </a:r>
            <a:endParaRPr sz="16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pic>
        <p:nvPicPr>
          <p:cNvPr id="2523" name="Google Shape;2523;p212"/>
          <p:cNvPicPr preferRelativeResize="0"/>
          <p:nvPr/>
        </p:nvPicPr>
        <p:blipFill>
          <a:blip r:embed="rId3">
            <a:alphaModFix/>
          </a:blip>
          <a:stretch>
            <a:fillRect/>
          </a:stretch>
        </p:blipFill>
        <p:spPr>
          <a:xfrm>
            <a:off x="2029739" y="1774724"/>
            <a:ext cx="3549625" cy="2615376"/>
          </a:xfrm>
          <a:prstGeom prst="rect">
            <a:avLst/>
          </a:prstGeom>
          <a:noFill/>
          <a:ln>
            <a:noFill/>
          </a:ln>
        </p:spPr>
      </p:pic>
      <p:sp>
        <p:nvSpPr>
          <p:cNvPr id="2524" name="Google Shape;2524;p212"/>
          <p:cNvSpPr txBox="1"/>
          <p:nvPr/>
        </p:nvSpPr>
        <p:spPr>
          <a:xfrm>
            <a:off x="2072247" y="4390100"/>
            <a:ext cx="3464700" cy="45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Precision versus recall</a:t>
            </a:r>
            <a:endParaRPr sz="1600">
              <a:solidFill>
                <a:srgbClr val="666666"/>
              </a:solidFill>
              <a:latin typeface="Quattrocento Sans"/>
              <a:ea typeface="Quattrocento Sans"/>
              <a:cs typeface="Quattrocento Sans"/>
              <a:sym typeface="Quattrocento Sans"/>
            </a:endParaRPr>
          </a:p>
        </p:txBody>
      </p:sp>
      <p:cxnSp>
        <p:nvCxnSpPr>
          <p:cNvPr id="2525" name="Google Shape;2525;p212"/>
          <p:cNvCxnSpPr/>
          <p:nvPr/>
        </p:nvCxnSpPr>
        <p:spPr>
          <a:xfrm flipH="1">
            <a:off x="5167263" y="2152750"/>
            <a:ext cx="1009200" cy="431400"/>
          </a:xfrm>
          <a:prstGeom prst="straightConnector1">
            <a:avLst/>
          </a:prstGeom>
          <a:noFill/>
          <a:ln w="28575" cap="flat" cmpd="sng">
            <a:solidFill>
              <a:schemeClr val="dk2"/>
            </a:solidFill>
            <a:prstDash val="solid"/>
            <a:round/>
            <a:headEnd type="none" w="med" len="med"/>
            <a:tailEnd type="triangle" w="med" len="med"/>
          </a:ln>
        </p:spPr>
      </p:cxnSp>
      <p:sp>
        <p:nvSpPr>
          <p:cNvPr id="2526" name="Google Shape;2526;p212"/>
          <p:cNvSpPr txBox="1"/>
          <p:nvPr/>
        </p:nvSpPr>
        <p:spPr>
          <a:xfrm>
            <a:off x="5269250" y="2279300"/>
            <a:ext cx="1845000" cy="74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Precision starts dropping sharply at 80% recall</a:t>
            </a:r>
            <a:endParaRPr>
              <a:solidFill>
                <a:srgbClr val="666666"/>
              </a:solidFill>
              <a:latin typeface="Quattrocento Sans"/>
              <a:ea typeface="Quattrocento Sans"/>
              <a:cs typeface="Quattrocento Sans"/>
              <a:sym typeface="Quattrocento Sans"/>
            </a:endParaRPr>
          </a:p>
        </p:txBody>
      </p:sp>
      <p:sp>
        <p:nvSpPr>
          <p:cNvPr id="2527" name="Google Shape;2527;p21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vs Recall Curve</a:t>
            </a:r>
            <a:endParaRPr sz="3200">
              <a:solidFill>
                <a:srgbClr val="666666"/>
              </a:solidFill>
              <a:latin typeface="Quattrocento Sans"/>
              <a:ea typeface="Quattrocento Sans"/>
              <a:cs typeface="Quattrocento Sans"/>
              <a:sym typeface="Quattrocento Sans"/>
            </a:endParaRPr>
          </a:p>
        </p:txBody>
      </p:sp>
      <p:sp>
        <p:nvSpPr>
          <p:cNvPr id="2528" name="Google Shape;2528;p212"/>
          <p:cNvSpPr/>
          <p:nvPr/>
        </p:nvSpPr>
        <p:spPr>
          <a:xfrm>
            <a:off x="357152" y="1048003"/>
            <a:ext cx="8429700" cy="535500"/>
          </a:xfrm>
          <a:prstGeom prst="rect">
            <a:avLst/>
          </a:prstGeom>
          <a:noFill/>
          <a:ln>
            <a:noFill/>
          </a:ln>
        </p:spPr>
        <p:txBody>
          <a:bodyPr spcFirstLastPara="1" wrap="square" lIns="32750" tIns="32750" rIns="32750" bIns="32750" anchor="ctr" anchorCtr="0">
            <a:noAutofit/>
          </a:bodyPr>
          <a:lstStyle/>
          <a:p>
            <a:pPr marL="292100" marR="0" lvl="0"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Another way to select a good precision/recall tradeoff is to </a:t>
            </a:r>
            <a:endParaRPr sz="1900">
              <a:solidFill>
                <a:srgbClr val="666666"/>
              </a:solidFill>
              <a:latin typeface="Quattrocento Sans"/>
              <a:ea typeface="Quattrocento Sans"/>
              <a:cs typeface="Quattrocento Sans"/>
              <a:sym typeface="Quattrocento Sans"/>
            </a:endParaRPr>
          </a:p>
          <a:p>
            <a:pPr marL="584200" marR="0" lvl="1" indent="-260350" algn="l" rtl="0">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plot </a:t>
            </a:r>
            <a:r>
              <a:rPr lang="en" sz="1900" b="1">
                <a:solidFill>
                  <a:srgbClr val="666666"/>
                </a:solidFill>
                <a:latin typeface="Quattrocento Sans"/>
                <a:ea typeface="Quattrocento Sans"/>
                <a:cs typeface="Quattrocento Sans"/>
                <a:sym typeface="Quattrocento Sans"/>
              </a:rPr>
              <a:t>precision directly against recall</a:t>
            </a:r>
            <a:r>
              <a:rPr lang="en" sz="1900">
                <a:solidFill>
                  <a:srgbClr val="666666"/>
                </a:solidFill>
                <a:latin typeface="Quattrocento Sans"/>
                <a:ea typeface="Quattrocento Sans"/>
                <a:cs typeface="Quattrocento Sans"/>
                <a:sym typeface="Quattrocento Sans"/>
              </a:rPr>
              <a:t>.</a:t>
            </a:r>
            <a:endParaRPr sz="1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21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Precision vs Recall Curve</a:t>
            </a:r>
            <a:endParaRPr sz="3200">
              <a:solidFill>
                <a:srgbClr val="666666"/>
              </a:solidFill>
              <a:latin typeface="Quattrocento Sans"/>
              <a:ea typeface="Quattrocento Sans"/>
              <a:cs typeface="Quattrocento Sans"/>
              <a:sym typeface="Quattrocento Sans"/>
            </a:endParaRPr>
          </a:p>
        </p:txBody>
      </p:sp>
      <p:sp>
        <p:nvSpPr>
          <p:cNvPr id="2534" name="Google Shape;2534;p213"/>
          <p:cNvSpPr/>
          <p:nvPr/>
        </p:nvSpPr>
        <p:spPr>
          <a:xfrm>
            <a:off x="357152" y="1048003"/>
            <a:ext cx="8429700" cy="535500"/>
          </a:xfrm>
          <a:prstGeom prst="rect">
            <a:avLst/>
          </a:prstGeom>
          <a:noFill/>
          <a:ln>
            <a:noFill/>
          </a:ln>
        </p:spPr>
        <p:txBody>
          <a:bodyPr spcFirstLastPara="1" wrap="square" lIns="32750" tIns="32750" rIns="32750" bIns="32750" anchor="ctr" anchorCtr="0">
            <a:noAutofit/>
          </a:bodyPr>
          <a:lstStyle/>
          <a:p>
            <a:pPr marL="292100" marR="0" lvl="0"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Another way to select a good precision/recall tradeoff is to </a:t>
            </a:r>
            <a:endParaRPr sz="1900">
              <a:solidFill>
                <a:srgbClr val="666666"/>
              </a:solidFill>
              <a:latin typeface="Quattrocento Sans"/>
              <a:ea typeface="Quattrocento Sans"/>
              <a:cs typeface="Quattrocento Sans"/>
              <a:sym typeface="Quattrocento Sans"/>
            </a:endParaRPr>
          </a:p>
          <a:p>
            <a:pPr marL="584200" marR="0" lvl="1" indent="-260350" algn="l" rtl="0">
              <a:spcBef>
                <a:spcPts val="0"/>
              </a:spcBef>
              <a:spcAft>
                <a:spcPts val="0"/>
              </a:spcAft>
              <a:buClr>
                <a:srgbClr val="666666"/>
              </a:buClr>
              <a:buSzPts val="1900"/>
              <a:buFont typeface="Gill Sans"/>
              <a:buChar char="○"/>
            </a:pPr>
            <a:r>
              <a:rPr lang="en" sz="1900">
                <a:solidFill>
                  <a:srgbClr val="666666"/>
                </a:solidFill>
                <a:latin typeface="Quattrocento Sans"/>
                <a:ea typeface="Quattrocento Sans"/>
                <a:cs typeface="Quattrocento Sans"/>
                <a:sym typeface="Quattrocento Sans"/>
              </a:rPr>
              <a:t>plot </a:t>
            </a:r>
            <a:r>
              <a:rPr lang="en" sz="1900" b="1">
                <a:solidFill>
                  <a:srgbClr val="666666"/>
                </a:solidFill>
                <a:latin typeface="Quattrocento Sans"/>
                <a:ea typeface="Quattrocento Sans"/>
                <a:cs typeface="Quattrocento Sans"/>
                <a:sym typeface="Quattrocento Sans"/>
              </a:rPr>
              <a:t>precision directly against recall</a:t>
            </a:r>
            <a:r>
              <a:rPr lang="en" sz="1900">
                <a:solidFill>
                  <a:srgbClr val="666666"/>
                </a:solidFill>
                <a:latin typeface="Quattrocento Sans"/>
                <a:ea typeface="Quattrocento Sans"/>
                <a:cs typeface="Quattrocento Sans"/>
                <a:sym typeface="Quattrocento Sans"/>
              </a:rPr>
              <a:t>.</a:t>
            </a:r>
            <a:endParaRPr sz="1900">
              <a:solidFill>
                <a:srgbClr val="666666"/>
              </a:solidFill>
              <a:latin typeface="Quattrocento Sans"/>
              <a:ea typeface="Quattrocento Sans"/>
              <a:cs typeface="Quattrocento Sans"/>
              <a:sym typeface="Quattrocento Sans"/>
            </a:endParaRPr>
          </a:p>
        </p:txBody>
      </p:sp>
      <p:sp>
        <p:nvSpPr>
          <p:cNvPr id="2535" name="Google Shape;2535;p213"/>
          <p:cNvSpPr txBox="1"/>
          <p:nvPr/>
        </p:nvSpPr>
        <p:spPr>
          <a:xfrm>
            <a:off x="357150" y="1693800"/>
            <a:ext cx="8429700" cy="2676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Clr>
                <a:schemeClr val="dk1"/>
              </a:buClr>
              <a:buSzPts val="1100"/>
              <a:buFont typeface="Arial"/>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def plot_precision_vs_recall(precisions, recalls):</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    plt.plot(recalls, precisions, "b-", linewidth=2)</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    plt.xlabel("Recall", fontsize=16)</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    plt.ylabel("Precision", fontsize=16)</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    plt.axis([0, 1, 0, 1])</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rgbClr val="666666"/>
                </a:solidFill>
                <a:latin typeface="Consolas"/>
                <a:ea typeface="Consolas"/>
                <a:cs typeface="Consolas"/>
                <a:sym typeface="Consolas"/>
              </a:rPr>
              <a:t>    plt.grid(True)</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plt.figure(figsize=(8, 6))</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plot_precision_vs_recall(precisions, recalls)</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plt.show()</a:t>
            </a:r>
            <a:endParaRPr sz="1600">
              <a:solidFill>
                <a:srgbClr val="666666"/>
              </a:solidFill>
              <a:latin typeface="Consolas"/>
              <a:ea typeface="Consolas"/>
              <a:cs typeface="Consolas"/>
              <a:sym typeface="Consolas"/>
            </a:endParaRPr>
          </a:p>
        </p:txBody>
      </p:sp>
      <p:sp>
        <p:nvSpPr>
          <p:cNvPr id="2536" name="Google Shape;2536;p213"/>
          <p:cNvSpPr txBox="1"/>
          <p:nvPr/>
        </p:nvSpPr>
        <p:spPr>
          <a:xfrm>
            <a:off x="357135" y="4353368"/>
            <a:ext cx="84297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Run it on Notebook</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21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Another Example of Multioutput Classification</a:t>
            </a:r>
            <a:endParaRPr sz="3200">
              <a:solidFill>
                <a:srgbClr val="666666"/>
              </a:solidFill>
              <a:latin typeface="Quattrocento Sans"/>
              <a:ea typeface="Quattrocento Sans"/>
              <a:cs typeface="Quattrocento Sans"/>
              <a:sym typeface="Quattrocento Sans"/>
            </a:endParaRPr>
          </a:p>
        </p:txBody>
      </p:sp>
      <p:pic>
        <p:nvPicPr>
          <p:cNvPr id="2542" name="Google Shape;2542;p214"/>
          <p:cNvPicPr preferRelativeResize="0"/>
          <p:nvPr/>
        </p:nvPicPr>
        <p:blipFill>
          <a:blip r:embed="rId3">
            <a:alphaModFix/>
          </a:blip>
          <a:stretch>
            <a:fillRect/>
          </a:stretch>
        </p:blipFill>
        <p:spPr>
          <a:xfrm>
            <a:off x="1290638" y="1848946"/>
            <a:ext cx="6562725" cy="1743075"/>
          </a:xfrm>
          <a:prstGeom prst="rect">
            <a:avLst/>
          </a:prstGeom>
          <a:noFill/>
          <a:ln>
            <a:noFill/>
          </a:ln>
        </p:spPr>
      </p:pic>
      <p:sp>
        <p:nvSpPr>
          <p:cNvPr id="2543" name="Google Shape;2543;p214"/>
          <p:cNvSpPr txBox="1"/>
          <p:nvPr/>
        </p:nvSpPr>
        <p:spPr>
          <a:xfrm>
            <a:off x="1776175" y="3792875"/>
            <a:ext cx="2673600" cy="7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 37</a:t>
            </a:r>
            <a:endParaRPr/>
          </a:p>
          <a:p>
            <a:pPr marL="0" lvl="0" indent="0" algn="l" rtl="0">
              <a:spcBef>
                <a:spcPts val="0"/>
              </a:spcBef>
              <a:spcAft>
                <a:spcPts val="0"/>
              </a:spcAft>
              <a:buNone/>
            </a:pPr>
            <a:r>
              <a:rPr lang="en"/>
              <a:t>C, 26</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pic>
        <p:nvPicPr>
          <p:cNvPr id="2548" name="Google Shape;2548;p215"/>
          <p:cNvPicPr preferRelativeResize="0"/>
          <p:nvPr/>
        </p:nvPicPr>
        <p:blipFill>
          <a:blip r:embed="rId3">
            <a:alphaModFix/>
          </a:blip>
          <a:stretch>
            <a:fillRect/>
          </a:stretch>
        </p:blipFill>
        <p:spPr>
          <a:xfrm>
            <a:off x="3079250" y="932939"/>
            <a:ext cx="3303199" cy="2560100"/>
          </a:xfrm>
          <a:prstGeom prst="rect">
            <a:avLst/>
          </a:prstGeom>
          <a:noFill/>
          <a:ln>
            <a:noFill/>
          </a:ln>
        </p:spPr>
      </p:pic>
      <p:sp>
        <p:nvSpPr>
          <p:cNvPr id="2549" name="Google Shape;2549;p215"/>
          <p:cNvSpPr txBox="1"/>
          <p:nvPr/>
        </p:nvSpPr>
        <p:spPr>
          <a:xfrm>
            <a:off x="1443525" y="1916025"/>
            <a:ext cx="1898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 = 0.9</a:t>
            </a:r>
            <a:endParaRPr sz="1800">
              <a:solidFill>
                <a:srgbClr val="666666"/>
              </a:solidFill>
              <a:latin typeface="Quattrocento Sans"/>
              <a:ea typeface="Quattrocento Sans"/>
              <a:cs typeface="Quattrocento Sans"/>
              <a:sym typeface="Quattrocento Sans"/>
            </a:endParaRPr>
          </a:p>
        </p:txBody>
      </p:sp>
      <p:sp>
        <p:nvSpPr>
          <p:cNvPr id="2550" name="Google Shape;2550;p215"/>
          <p:cNvSpPr txBox="1"/>
          <p:nvPr/>
        </p:nvSpPr>
        <p:spPr>
          <a:xfrm>
            <a:off x="6163250" y="1375388"/>
            <a:ext cx="15372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Recall = 0.1</a:t>
            </a:r>
            <a:endParaRPr sz="1800">
              <a:solidFill>
                <a:srgbClr val="666666"/>
              </a:solidFill>
              <a:latin typeface="Quattrocento Sans"/>
              <a:ea typeface="Quattrocento Sans"/>
              <a:cs typeface="Quattrocento Sans"/>
              <a:sym typeface="Quattrocento Sans"/>
            </a:endParaRPr>
          </a:p>
        </p:txBody>
      </p:sp>
      <p:sp>
        <p:nvSpPr>
          <p:cNvPr id="2551" name="Google Shape;2551;p215"/>
          <p:cNvSpPr txBox="1"/>
          <p:nvPr/>
        </p:nvSpPr>
        <p:spPr>
          <a:xfrm>
            <a:off x="1952850" y="3650763"/>
            <a:ext cx="5238300"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a:t>
            </a:r>
            <a:r>
              <a:rPr lang="en" sz="1800">
                <a:solidFill>
                  <a:srgbClr val="666666"/>
                </a:solidFill>
                <a:latin typeface="Quattrocento Sans"/>
                <a:ea typeface="Quattrocento Sans"/>
                <a:cs typeface="Quattrocento Sans"/>
                <a:sym typeface="Quattrocento Sans"/>
              </a:rPr>
              <a:t> is really small compared to </a:t>
            </a:r>
            <a:r>
              <a:rPr lang="en" sz="1800" b="1">
                <a:solidFill>
                  <a:srgbClr val="666666"/>
                </a:solidFill>
                <a:latin typeface="Quattrocento Sans"/>
                <a:ea typeface="Quattrocento Sans"/>
                <a:cs typeface="Quattrocento Sans"/>
                <a:sym typeface="Quattrocento Sans"/>
              </a:rPr>
              <a:t>Precision</a:t>
            </a:r>
            <a:endParaRPr sz="1800" b="1">
              <a:solidFill>
                <a:srgbClr val="666666"/>
              </a:solidFill>
              <a:latin typeface="Quattrocento Sans"/>
              <a:ea typeface="Quattrocento Sans"/>
              <a:cs typeface="Quattrocento Sans"/>
              <a:sym typeface="Quattrocento Sans"/>
            </a:endParaRPr>
          </a:p>
        </p:txBody>
      </p:sp>
      <p:cxnSp>
        <p:nvCxnSpPr>
          <p:cNvPr id="2552" name="Google Shape;2552;p215"/>
          <p:cNvCxnSpPr/>
          <p:nvPr/>
        </p:nvCxnSpPr>
        <p:spPr>
          <a:xfrm>
            <a:off x="5450349" y="745209"/>
            <a:ext cx="0" cy="570000"/>
          </a:xfrm>
          <a:prstGeom prst="straightConnector1">
            <a:avLst/>
          </a:prstGeom>
          <a:noFill/>
          <a:ln w="76200" cap="flat" cmpd="sng">
            <a:solidFill>
              <a:srgbClr val="CC4125"/>
            </a:solidFill>
            <a:prstDash val="solid"/>
            <a:round/>
            <a:headEnd type="none" w="med" len="med"/>
            <a:tailEnd type="none" w="med" len="med"/>
          </a:ln>
        </p:spPr>
      </p:cxnSp>
      <p:sp>
        <p:nvSpPr>
          <p:cNvPr id="2553" name="Google Shape;2553;p215"/>
          <p:cNvSpPr txBox="1"/>
          <p:nvPr/>
        </p:nvSpPr>
        <p:spPr>
          <a:xfrm>
            <a:off x="4394349" y="299109"/>
            <a:ext cx="1898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F1 Score</a:t>
            </a:r>
            <a:endParaRPr sz="1800">
              <a:solidFill>
                <a:srgbClr val="666666"/>
              </a:solidFill>
              <a:latin typeface="Quattrocento Sans"/>
              <a:ea typeface="Quattrocento Sans"/>
              <a:cs typeface="Quattrocento Sans"/>
              <a:sym typeface="Quattrocento Sans"/>
            </a:endParaRPr>
          </a:p>
        </p:txBody>
      </p:sp>
      <p:sp>
        <p:nvSpPr>
          <p:cNvPr id="2554" name="Google Shape;2554;p215"/>
          <p:cNvSpPr txBox="1"/>
          <p:nvPr/>
        </p:nvSpPr>
        <p:spPr>
          <a:xfrm>
            <a:off x="971550" y="4122900"/>
            <a:ext cx="7200900"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F1 score will be closer to the smaller number than the bigger one</a:t>
            </a:r>
            <a:endParaRPr sz="1800">
              <a:solidFill>
                <a:srgbClr val="666666"/>
              </a:solidFill>
              <a:latin typeface="Quattrocento Sans"/>
              <a:ea typeface="Quattrocento Sans"/>
              <a:cs typeface="Quattrocento Sans"/>
              <a:sym typeface="Quattrocento Sans"/>
            </a:endParaRPr>
          </a:p>
        </p:txBody>
      </p:sp>
      <p:sp>
        <p:nvSpPr>
          <p:cNvPr id="2555" name="Google Shape;2555;p21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7"/>
          <p:cNvSpPr txBox="1"/>
          <p:nvPr/>
        </p:nvSpPr>
        <p:spPr>
          <a:xfrm>
            <a:off x="357188" y="1979596"/>
            <a:ext cx="8429700" cy="1184400"/>
          </a:xfrm>
          <a:prstGeom prst="rect">
            <a:avLst/>
          </a:prstGeom>
          <a:noFill/>
          <a:ln>
            <a:noFill/>
          </a:ln>
        </p:spPr>
        <p:txBody>
          <a:bodyPr spcFirstLastPara="1" wrap="square" lIns="58925" tIns="58925" rIns="58925" bIns="58925" anchor="ctr" anchorCtr="0">
            <a:noAutofit/>
          </a:bodyPr>
          <a:lstStyle/>
          <a:p>
            <a:pPr marL="0" lvl="0" indent="0" algn="ctr" rtl="0">
              <a:spcBef>
                <a:spcPts val="0"/>
              </a:spcBef>
              <a:spcAft>
                <a:spcPts val="0"/>
              </a:spcAft>
              <a:buNone/>
            </a:pPr>
            <a:r>
              <a:rPr lang="en" sz="3100">
                <a:solidFill>
                  <a:srgbClr val="666666"/>
                </a:solidFill>
                <a:latin typeface="Quattrocento Sans"/>
                <a:ea typeface="Quattrocento Sans"/>
                <a:cs typeface="Quattrocento Sans"/>
                <a:sym typeface="Quattrocento Sans"/>
              </a:rPr>
              <a:t>The goal of this session is to build a model to classify handwritten digits</a:t>
            </a:r>
            <a:endParaRPr sz="31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pic>
        <p:nvPicPr>
          <p:cNvPr id="2560" name="Google Shape;2560;p216"/>
          <p:cNvPicPr preferRelativeResize="0"/>
          <p:nvPr/>
        </p:nvPicPr>
        <p:blipFill>
          <a:blip r:embed="rId3">
            <a:alphaModFix/>
          </a:blip>
          <a:stretch>
            <a:fillRect/>
          </a:stretch>
        </p:blipFill>
        <p:spPr>
          <a:xfrm>
            <a:off x="3079250" y="932939"/>
            <a:ext cx="3303199" cy="2560100"/>
          </a:xfrm>
          <a:prstGeom prst="rect">
            <a:avLst/>
          </a:prstGeom>
          <a:noFill/>
          <a:ln>
            <a:noFill/>
          </a:ln>
        </p:spPr>
      </p:pic>
      <p:sp>
        <p:nvSpPr>
          <p:cNvPr id="2561" name="Google Shape;2561;p216"/>
          <p:cNvSpPr txBox="1"/>
          <p:nvPr/>
        </p:nvSpPr>
        <p:spPr>
          <a:xfrm>
            <a:off x="1443525" y="1916025"/>
            <a:ext cx="1898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Precision = 0.9</a:t>
            </a:r>
            <a:endParaRPr sz="1800">
              <a:solidFill>
                <a:srgbClr val="666666"/>
              </a:solidFill>
              <a:latin typeface="Quattrocento Sans"/>
              <a:ea typeface="Quattrocento Sans"/>
              <a:cs typeface="Quattrocento Sans"/>
              <a:sym typeface="Quattrocento Sans"/>
            </a:endParaRPr>
          </a:p>
        </p:txBody>
      </p:sp>
      <p:sp>
        <p:nvSpPr>
          <p:cNvPr id="2562" name="Google Shape;2562;p216"/>
          <p:cNvSpPr txBox="1"/>
          <p:nvPr/>
        </p:nvSpPr>
        <p:spPr>
          <a:xfrm>
            <a:off x="6163250" y="1375388"/>
            <a:ext cx="15372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Recall = 0.1</a:t>
            </a:r>
            <a:endParaRPr sz="1800">
              <a:solidFill>
                <a:srgbClr val="666666"/>
              </a:solidFill>
              <a:latin typeface="Quattrocento Sans"/>
              <a:ea typeface="Quattrocento Sans"/>
              <a:cs typeface="Quattrocento Sans"/>
              <a:sym typeface="Quattrocento Sans"/>
            </a:endParaRPr>
          </a:p>
        </p:txBody>
      </p:sp>
      <p:sp>
        <p:nvSpPr>
          <p:cNvPr id="2563" name="Google Shape;2563;p216"/>
          <p:cNvSpPr txBox="1"/>
          <p:nvPr/>
        </p:nvSpPr>
        <p:spPr>
          <a:xfrm>
            <a:off x="1952850" y="3650763"/>
            <a:ext cx="5238300"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a:t>
            </a:r>
            <a:r>
              <a:rPr lang="en" sz="1800">
                <a:solidFill>
                  <a:srgbClr val="666666"/>
                </a:solidFill>
                <a:latin typeface="Quattrocento Sans"/>
                <a:ea typeface="Quattrocento Sans"/>
                <a:cs typeface="Quattrocento Sans"/>
                <a:sym typeface="Quattrocento Sans"/>
              </a:rPr>
              <a:t> is really small compared to </a:t>
            </a:r>
            <a:r>
              <a:rPr lang="en" sz="1800" b="1">
                <a:solidFill>
                  <a:srgbClr val="666666"/>
                </a:solidFill>
                <a:latin typeface="Quattrocento Sans"/>
                <a:ea typeface="Quattrocento Sans"/>
                <a:cs typeface="Quattrocento Sans"/>
                <a:sym typeface="Quattrocento Sans"/>
              </a:rPr>
              <a:t>Precision</a:t>
            </a:r>
            <a:endParaRPr sz="1800" b="1">
              <a:solidFill>
                <a:srgbClr val="666666"/>
              </a:solidFill>
              <a:latin typeface="Quattrocento Sans"/>
              <a:ea typeface="Quattrocento Sans"/>
              <a:cs typeface="Quattrocento Sans"/>
              <a:sym typeface="Quattrocento Sans"/>
            </a:endParaRPr>
          </a:p>
        </p:txBody>
      </p:sp>
      <p:cxnSp>
        <p:nvCxnSpPr>
          <p:cNvPr id="2564" name="Google Shape;2564;p216"/>
          <p:cNvCxnSpPr/>
          <p:nvPr/>
        </p:nvCxnSpPr>
        <p:spPr>
          <a:xfrm>
            <a:off x="5450349" y="745209"/>
            <a:ext cx="0" cy="570000"/>
          </a:xfrm>
          <a:prstGeom prst="straightConnector1">
            <a:avLst/>
          </a:prstGeom>
          <a:noFill/>
          <a:ln w="76200" cap="flat" cmpd="sng">
            <a:solidFill>
              <a:srgbClr val="CC4125"/>
            </a:solidFill>
            <a:prstDash val="solid"/>
            <a:round/>
            <a:headEnd type="none" w="med" len="med"/>
            <a:tailEnd type="none" w="med" len="med"/>
          </a:ln>
        </p:spPr>
      </p:cxnSp>
      <p:sp>
        <p:nvSpPr>
          <p:cNvPr id="2565" name="Google Shape;2565;p216"/>
          <p:cNvSpPr txBox="1"/>
          <p:nvPr/>
        </p:nvSpPr>
        <p:spPr>
          <a:xfrm>
            <a:off x="4394349" y="299109"/>
            <a:ext cx="1898700" cy="44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F1 Score</a:t>
            </a:r>
            <a:endParaRPr sz="1800">
              <a:solidFill>
                <a:srgbClr val="666666"/>
              </a:solidFill>
              <a:latin typeface="Quattrocento Sans"/>
              <a:ea typeface="Quattrocento Sans"/>
              <a:cs typeface="Quattrocento Sans"/>
              <a:sym typeface="Quattrocento Sans"/>
            </a:endParaRPr>
          </a:p>
        </p:txBody>
      </p:sp>
      <p:sp>
        <p:nvSpPr>
          <p:cNvPr id="2566" name="Google Shape;2566;p216"/>
          <p:cNvSpPr txBox="1"/>
          <p:nvPr/>
        </p:nvSpPr>
        <p:spPr>
          <a:xfrm>
            <a:off x="1952850" y="4122888"/>
            <a:ext cx="5238300" cy="5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Hence F1 score is closer to Recall than Precision</a:t>
            </a:r>
            <a:endParaRPr sz="1800">
              <a:solidFill>
                <a:srgbClr val="666666"/>
              </a:solidFill>
              <a:latin typeface="Quattrocento Sans"/>
              <a:ea typeface="Quattrocento Sans"/>
              <a:cs typeface="Quattrocento Sans"/>
              <a:sym typeface="Quattrocento Sans"/>
            </a:endParaRPr>
          </a:p>
        </p:txBody>
      </p:sp>
      <p:sp>
        <p:nvSpPr>
          <p:cNvPr id="2567" name="Google Shape;2567;p21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F1 Score</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571"/>
        <p:cNvGrpSpPr/>
        <p:nvPr/>
      </p:nvGrpSpPr>
      <p:grpSpPr>
        <a:xfrm>
          <a:off x="0" y="0"/>
          <a:ext cx="0" cy="0"/>
          <a:chOff x="0" y="0"/>
          <a:chExt cx="0" cy="0"/>
        </a:xfrm>
      </p:grpSpPr>
      <p:pic>
        <p:nvPicPr>
          <p:cNvPr id="2572" name="Google Shape;2572;p217"/>
          <p:cNvPicPr preferRelativeResize="0"/>
          <p:nvPr/>
        </p:nvPicPr>
        <p:blipFill>
          <a:blip r:embed="rId3">
            <a:alphaModFix/>
          </a:blip>
          <a:stretch>
            <a:fillRect/>
          </a:stretch>
        </p:blipFill>
        <p:spPr>
          <a:xfrm>
            <a:off x="5071044" y="2755045"/>
            <a:ext cx="317360" cy="241911"/>
          </a:xfrm>
          <a:prstGeom prst="rect">
            <a:avLst/>
          </a:prstGeom>
          <a:noFill/>
          <a:ln>
            <a:noFill/>
          </a:ln>
        </p:spPr>
      </p:pic>
      <p:sp>
        <p:nvSpPr>
          <p:cNvPr id="2573" name="Google Shape;2573;p217"/>
          <p:cNvSpPr txBox="1"/>
          <p:nvPr/>
        </p:nvSpPr>
        <p:spPr>
          <a:xfrm>
            <a:off x="3500250" y="4571950"/>
            <a:ext cx="2143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Recall</a:t>
            </a:r>
            <a:endParaRPr sz="2000" b="1">
              <a:solidFill>
                <a:srgbClr val="666666"/>
              </a:solidFill>
              <a:latin typeface="Quattrocento Sans"/>
              <a:ea typeface="Quattrocento Sans"/>
              <a:cs typeface="Quattrocento Sans"/>
              <a:sym typeface="Quattrocento Sans"/>
            </a:endParaRPr>
          </a:p>
        </p:txBody>
      </p:sp>
      <p:sp>
        <p:nvSpPr>
          <p:cNvPr id="2574" name="Google Shape;2574;p217"/>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666666"/>
                </a:solidFill>
                <a:latin typeface="Quattrocento Sans"/>
                <a:ea typeface="Quattrocento Sans"/>
                <a:cs typeface="Quattrocento Sans"/>
                <a:sym typeface="Quattrocento Sans"/>
              </a:rPr>
              <a:t>High recall means the model will try to maximize the number of videos that are classified as safe.</a:t>
            </a:r>
            <a:endParaRPr>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pic>
        <p:nvPicPr>
          <p:cNvPr id="2575" name="Google Shape;2575;p217"/>
          <p:cNvPicPr preferRelativeResize="0"/>
          <p:nvPr/>
        </p:nvPicPr>
        <p:blipFill>
          <a:blip r:embed="rId4">
            <a:alphaModFix/>
          </a:blip>
          <a:stretch>
            <a:fillRect/>
          </a:stretch>
        </p:blipFill>
        <p:spPr>
          <a:xfrm>
            <a:off x="2107086" y="1949567"/>
            <a:ext cx="1430967" cy="944256"/>
          </a:xfrm>
          <a:prstGeom prst="rect">
            <a:avLst/>
          </a:prstGeom>
          <a:noFill/>
          <a:ln>
            <a:noFill/>
          </a:ln>
        </p:spPr>
      </p:pic>
      <p:pic>
        <p:nvPicPr>
          <p:cNvPr id="2576" name="Google Shape;2576;p217"/>
          <p:cNvPicPr preferRelativeResize="0"/>
          <p:nvPr/>
        </p:nvPicPr>
        <p:blipFill>
          <a:blip r:embed="rId5">
            <a:alphaModFix/>
          </a:blip>
          <a:stretch>
            <a:fillRect/>
          </a:stretch>
        </p:blipFill>
        <p:spPr>
          <a:xfrm>
            <a:off x="5700702" y="1940957"/>
            <a:ext cx="1141717" cy="961476"/>
          </a:xfrm>
          <a:prstGeom prst="rect">
            <a:avLst/>
          </a:prstGeom>
          <a:noFill/>
          <a:ln>
            <a:noFill/>
          </a:ln>
        </p:spPr>
      </p:pic>
      <p:pic>
        <p:nvPicPr>
          <p:cNvPr id="2577" name="Google Shape;2577;p217"/>
          <p:cNvPicPr preferRelativeResize="0"/>
          <p:nvPr/>
        </p:nvPicPr>
        <p:blipFill>
          <a:blip r:embed="rId6">
            <a:alphaModFix/>
          </a:blip>
          <a:stretch>
            <a:fillRect/>
          </a:stretch>
        </p:blipFill>
        <p:spPr>
          <a:xfrm>
            <a:off x="2107092" y="3287424"/>
            <a:ext cx="1010679" cy="1050918"/>
          </a:xfrm>
          <a:prstGeom prst="rect">
            <a:avLst/>
          </a:prstGeom>
          <a:noFill/>
          <a:ln>
            <a:noFill/>
          </a:ln>
        </p:spPr>
      </p:pic>
      <p:pic>
        <p:nvPicPr>
          <p:cNvPr id="2578" name="Google Shape;2578;p217"/>
          <p:cNvPicPr preferRelativeResize="0"/>
          <p:nvPr/>
        </p:nvPicPr>
        <p:blipFill>
          <a:blip r:embed="rId7">
            <a:alphaModFix/>
          </a:blip>
          <a:stretch>
            <a:fillRect/>
          </a:stretch>
        </p:blipFill>
        <p:spPr>
          <a:xfrm>
            <a:off x="4082879" y="1940948"/>
            <a:ext cx="920566" cy="961483"/>
          </a:xfrm>
          <a:prstGeom prst="rect">
            <a:avLst/>
          </a:prstGeom>
          <a:noFill/>
          <a:ln>
            <a:noFill/>
          </a:ln>
        </p:spPr>
      </p:pic>
      <p:pic>
        <p:nvPicPr>
          <p:cNvPr id="2579" name="Google Shape;2579;p217"/>
          <p:cNvPicPr preferRelativeResize="0"/>
          <p:nvPr/>
        </p:nvPicPr>
        <p:blipFill>
          <a:blip r:embed="rId8">
            <a:alphaModFix/>
          </a:blip>
          <a:stretch>
            <a:fillRect/>
          </a:stretch>
        </p:blipFill>
        <p:spPr>
          <a:xfrm>
            <a:off x="5639918" y="3275093"/>
            <a:ext cx="1263294" cy="1075580"/>
          </a:xfrm>
          <a:prstGeom prst="rect">
            <a:avLst/>
          </a:prstGeom>
          <a:noFill/>
          <a:ln>
            <a:noFill/>
          </a:ln>
        </p:spPr>
      </p:pic>
      <p:pic>
        <p:nvPicPr>
          <p:cNvPr id="2580" name="Google Shape;2580;p217"/>
          <p:cNvPicPr preferRelativeResize="0"/>
          <p:nvPr/>
        </p:nvPicPr>
        <p:blipFill>
          <a:blip r:embed="rId9">
            <a:alphaModFix/>
          </a:blip>
          <a:stretch>
            <a:fillRect/>
          </a:stretch>
        </p:blipFill>
        <p:spPr>
          <a:xfrm>
            <a:off x="3908775" y="3275090"/>
            <a:ext cx="1268798" cy="1075584"/>
          </a:xfrm>
          <a:prstGeom prst="rect">
            <a:avLst/>
          </a:prstGeom>
          <a:noFill/>
          <a:ln>
            <a:noFill/>
          </a:ln>
        </p:spPr>
      </p:pic>
      <p:pic>
        <p:nvPicPr>
          <p:cNvPr id="2581" name="Google Shape;2581;p217"/>
          <p:cNvPicPr preferRelativeResize="0"/>
          <p:nvPr/>
        </p:nvPicPr>
        <p:blipFill>
          <a:blip r:embed="rId3">
            <a:alphaModFix/>
          </a:blip>
          <a:stretch>
            <a:fillRect/>
          </a:stretch>
        </p:blipFill>
        <p:spPr>
          <a:xfrm>
            <a:off x="3177364" y="4071538"/>
            <a:ext cx="269071" cy="266809"/>
          </a:xfrm>
          <a:prstGeom prst="rect">
            <a:avLst/>
          </a:prstGeom>
          <a:noFill/>
          <a:ln>
            <a:noFill/>
          </a:ln>
        </p:spPr>
      </p:pic>
      <p:pic>
        <p:nvPicPr>
          <p:cNvPr id="2582" name="Google Shape;2582;p217"/>
          <p:cNvPicPr preferRelativeResize="0"/>
          <p:nvPr/>
        </p:nvPicPr>
        <p:blipFill>
          <a:blip r:embed="rId3">
            <a:alphaModFix/>
          </a:blip>
          <a:stretch>
            <a:fillRect/>
          </a:stretch>
        </p:blipFill>
        <p:spPr>
          <a:xfrm>
            <a:off x="6767939" y="4071538"/>
            <a:ext cx="269071" cy="266809"/>
          </a:xfrm>
          <a:prstGeom prst="rect">
            <a:avLst/>
          </a:prstGeom>
          <a:noFill/>
          <a:ln>
            <a:noFill/>
          </a:ln>
        </p:spPr>
      </p:pic>
      <p:sp>
        <p:nvSpPr>
          <p:cNvPr id="2583" name="Google Shape;2583;p217"/>
          <p:cNvSpPr txBox="1"/>
          <p:nvPr/>
        </p:nvSpPr>
        <p:spPr>
          <a:xfrm>
            <a:off x="2139934" y="2902423"/>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1 - Not Safe</a:t>
            </a:r>
            <a:endParaRPr>
              <a:solidFill>
                <a:srgbClr val="666666"/>
              </a:solidFill>
              <a:latin typeface="Quattrocento Sans"/>
              <a:ea typeface="Quattrocento Sans"/>
              <a:cs typeface="Quattrocento Sans"/>
              <a:sym typeface="Quattrocento Sans"/>
            </a:endParaRPr>
          </a:p>
        </p:txBody>
      </p:sp>
      <p:sp>
        <p:nvSpPr>
          <p:cNvPr id="2584" name="Google Shape;2584;p217"/>
          <p:cNvSpPr txBox="1"/>
          <p:nvPr/>
        </p:nvSpPr>
        <p:spPr>
          <a:xfrm>
            <a:off x="4155600" y="2902425"/>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2 - Safe</a:t>
            </a:r>
            <a:endParaRPr>
              <a:solidFill>
                <a:srgbClr val="666666"/>
              </a:solidFill>
              <a:latin typeface="Quattrocento Sans"/>
              <a:ea typeface="Quattrocento Sans"/>
              <a:cs typeface="Quattrocento Sans"/>
              <a:sym typeface="Quattrocento Sans"/>
            </a:endParaRPr>
          </a:p>
        </p:txBody>
      </p:sp>
      <p:sp>
        <p:nvSpPr>
          <p:cNvPr id="2585" name="Google Shape;2585;p217"/>
          <p:cNvSpPr txBox="1"/>
          <p:nvPr/>
        </p:nvSpPr>
        <p:spPr>
          <a:xfrm>
            <a:off x="5618575" y="2902425"/>
            <a:ext cx="12633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3 - Not Safe</a:t>
            </a:r>
            <a:endParaRPr>
              <a:solidFill>
                <a:srgbClr val="666666"/>
              </a:solidFill>
              <a:latin typeface="Quattrocento Sans"/>
              <a:ea typeface="Quattrocento Sans"/>
              <a:cs typeface="Quattrocento Sans"/>
              <a:sym typeface="Quattrocento Sans"/>
            </a:endParaRPr>
          </a:p>
        </p:txBody>
      </p:sp>
      <p:sp>
        <p:nvSpPr>
          <p:cNvPr id="2586" name="Google Shape;2586;p217"/>
          <p:cNvSpPr txBox="1"/>
          <p:nvPr/>
        </p:nvSpPr>
        <p:spPr>
          <a:xfrm>
            <a:off x="3897501" y="4374850"/>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Not Safe</a:t>
            </a:r>
            <a:endParaRPr>
              <a:solidFill>
                <a:srgbClr val="666666"/>
              </a:solidFill>
              <a:latin typeface="Quattrocento Sans"/>
              <a:ea typeface="Quattrocento Sans"/>
              <a:cs typeface="Quattrocento Sans"/>
              <a:sym typeface="Quattrocento Sans"/>
            </a:endParaRPr>
          </a:p>
        </p:txBody>
      </p:sp>
      <p:sp>
        <p:nvSpPr>
          <p:cNvPr id="2587" name="Google Shape;2587;p217"/>
          <p:cNvSpPr txBox="1"/>
          <p:nvPr/>
        </p:nvSpPr>
        <p:spPr>
          <a:xfrm>
            <a:off x="2344224"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4 - Safe</a:t>
            </a:r>
            <a:endParaRPr>
              <a:solidFill>
                <a:srgbClr val="666666"/>
              </a:solidFill>
              <a:latin typeface="Quattrocento Sans"/>
              <a:ea typeface="Quattrocento Sans"/>
              <a:cs typeface="Quattrocento Sans"/>
              <a:sym typeface="Quattrocento Sans"/>
            </a:endParaRPr>
          </a:p>
        </p:txBody>
      </p:sp>
      <p:sp>
        <p:nvSpPr>
          <p:cNvPr id="2588" name="Google Shape;2588;p217"/>
          <p:cNvSpPr txBox="1"/>
          <p:nvPr/>
        </p:nvSpPr>
        <p:spPr>
          <a:xfrm>
            <a:off x="5820183"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6 - Safe</a:t>
            </a:r>
            <a:endParaRPr>
              <a:solidFill>
                <a:srgbClr val="666666"/>
              </a:solidFill>
              <a:latin typeface="Quattrocento Sans"/>
              <a:ea typeface="Quattrocento Sans"/>
              <a:cs typeface="Quattrocento Sans"/>
              <a:sym typeface="Quattrocento Sans"/>
            </a:endParaRPr>
          </a:p>
        </p:txBody>
      </p:sp>
      <p:sp>
        <p:nvSpPr>
          <p:cNvPr id="2589" name="Google Shape;2589;p21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pic>
        <p:nvPicPr>
          <p:cNvPr id="2594" name="Google Shape;2594;p218"/>
          <p:cNvPicPr preferRelativeResize="0"/>
          <p:nvPr/>
        </p:nvPicPr>
        <p:blipFill>
          <a:blip r:embed="rId3">
            <a:alphaModFix/>
          </a:blip>
          <a:stretch>
            <a:fillRect/>
          </a:stretch>
        </p:blipFill>
        <p:spPr>
          <a:xfrm>
            <a:off x="5071044" y="2755045"/>
            <a:ext cx="317360" cy="241911"/>
          </a:xfrm>
          <a:prstGeom prst="rect">
            <a:avLst/>
          </a:prstGeom>
          <a:noFill/>
          <a:ln>
            <a:noFill/>
          </a:ln>
        </p:spPr>
      </p:pic>
      <p:sp>
        <p:nvSpPr>
          <p:cNvPr id="2595" name="Google Shape;2595;p218"/>
          <p:cNvSpPr txBox="1"/>
          <p:nvPr/>
        </p:nvSpPr>
        <p:spPr>
          <a:xfrm>
            <a:off x="3500250" y="4571950"/>
            <a:ext cx="2143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latin typeface="Quattrocento Sans"/>
                <a:ea typeface="Quattrocento Sans"/>
                <a:cs typeface="Quattrocento Sans"/>
                <a:sym typeface="Quattrocento Sans"/>
              </a:rPr>
              <a:t>High </a:t>
            </a:r>
            <a:r>
              <a:rPr lang="en" sz="2000" b="1">
                <a:solidFill>
                  <a:srgbClr val="666666"/>
                </a:solidFill>
                <a:latin typeface="Quattrocento Sans"/>
                <a:ea typeface="Quattrocento Sans"/>
                <a:cs typeface="Quattrocento Sans"/>
                <a:sym typeface="Quattrocento Sans"/>
              </a:rPr>
              <a:t>Recall</a:t>
            </a:r>
            <a:endParaRPr sz="2000" b="1">
              <a:solidFill>
                <a:srgbClr val="666666"/>
              </a:solidFill>
              <a:latin typeface="Quattrocento Sans"/>
              <a:ea typeface="Quattrocento Sans"/>
              <a:cs typeface="Quattrocento Sans"/>
              <a:sym typeface="Quattrocento Sans"/>
            </a:endParaRPr>
          </a:p>
        </p:txBody>
      </p:sp>
      <p:sp>
        <p:nvSpPr>
          <p:cNvPr id="2596" name="Google Shape;2596;p218"/>
          <p:cNvSpPr txBox="1"/>
          <p:nvPr/>
        </p:nvSpPr>
        <p:spPr>
          <a:xfrm>
            <a:off x="389975" y="938050"/>
            <a:ext cx="7862700" cy="68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666666"/>
                </a:solidFill>
                <a:latin typeface="Quattrocento Sans"/>
                <a:ea typeface="Quattrocento Sans"/>
                <a:cs typeface="Quattrocento Sans"/>
                <a:sym typeface="Quattrocento Sans"/>
              </a:rPr>
              <a:t>In high recall model may mistake while classifying video as safe.  This is because recall is more about classifying all the “safe for kids” videos as “safe” rather than classifying all the videos correctly. </a:t>
            </a:r>
            <a:endParaRPr>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a:solidFill>
                <a:srgbClr val="666666"/>
              </a:solidFill>
              <a:latin typeface="Quattrocento Sans"/>
              <a:ea typeface="Quattrocento Sans"/>
              <a:cs typeface="Quattrocento Sans"/>
              <a:sym typeface="Quattrocento Sans"/>
            </a:endParaRPr>
          </a:p>
        </p:txBody>
      </p:sp>
      <p:pic>
        <p:nvPicPr>
          <p:cNvPr id="2597" name="Google Shape;2597;p218"/>
          <p:cNvPicPr preferRelativeResize="0"/>
          <p:nvPr/>
        </p:nvPicPr>
        <p:blipFill>
          <a:blip r:embed="rId4">
            <a:alphaModFix/>
          </a:blip>
          <a:stretch>
            <a:fillRect/>
          </a:stretch>
        </p:blipFill>
        <p:spPr>
          <a:xfrm>
            <a:off x="2107086" y="1949567"/>
            <a:ext cx="1430967" cy="944256"/>
          </a:xfrm>
          <a:prstGeom prst="rect">
            <a:avLst/>
          </a:prstGeom>
          <a:noFill/>
          <a:ln>
            <a:noFill/>
          </a:ln>
        </p:spPr>
      </p:pic>
      <p:pic>
        <p:nvPicPr>
          <p:cNvPr id="2598" name="Google Shape;2598;p218"/>
          <p:cNvPicPr preferRelativeResize="0"/>
          <p:nvPr/>
        </p:nvPicPr>
        <p:blipFill>
          <a:blip r:embed="rId5">
            <a:alphaModFix/>
          </a:blip>
          <a:stretch>
            <a:fillRect/>
          </a:stretch>
        </p:blipFill>
        <p:spPr>
          <a:xfrm>
            <a:off x="5700702" y="1940957"/>
            <a:ext cx="1141717" cy="961476"/>
          </a:xfrm>
          <a:prstGeom prst="rect">
            <a:avLst/>
          </a:prstGeom>
          <a:noFill/>
          <a:ln>
            <a:noFill/>
          </a:ln>
        </p:spPr>
      </p:pic>
      <p:pic>
        <p:nvPicPr>
          <p:cNvPr id="2599" name="Google Shape;2599;p218"/>
          <p:cNvPicPr preferRelativeResize="0"/>
          <p:nvPr/>
        </p:nvPicPr>
        <p:blipFill>
          <a:blip r:embed="rId6">
            <a:alphaModFix/>
          </a:blip>
          <a:stretch>
            <a:fillRect/>
          </a:stretch>
        </p:blipFill>
        <p:spPr>
          <a:xfrm>
            <a:off x="2107092" y="3287424"/>
            <a:ext cx="1010679" cy="1050918"/>
          </a:xfrm>
          <a:prstGeom prst="rect">
            <a:avLst/>
          </a:prstGeom>
          <a:noFill/>
          <a:ln>
            <a:noFill/>
          </a:ln>
        </p:spPr>
      </p:pic>
      <p:pic>
        <p:nvPicPr>
          <p:cNvPr id="2600" name="Google Shape;2600;p218"/>
          <p:cNvPicPr preferRelativeResize="0"/>
          <p:nvPr/>
        </p:nvPicPr>
        <p:blipFill>
          <a:blip r:embed="rId7">
            <a:alphaModFix/>
          </a:blip>
          <a:stretch>
            <a:fillRect/>
          </a:stretch>
        </p:blipFill>
        <p:spPr>
          <a:xfrm>
            <a:off x="4082879" y="1940948"/>
            <a:ext cx="920566" cy="961483"/>
          </a:xfrm>
          <a:prstGeom prst="rect">
            <a:avLst/>
          </a:prstGeom>
          <a:noFill/>
          <a:ln>
            <a:noFill/>
          </a:ln>
        </p:spPr>
      </p:pic>
      <p:pic>
        <p:nvPicPr>
          <p:cNvPr id="2601" name="Google Shape;2601;p218"/>
          <p:cNvPicPr preferRelativeResize="0"/>
          <p:nvPr/>
        </p:nvPicPr>
        <p:blipFill>
          <a:blip r:embed="rId8">
            <a:alphaModFix/>
          </a:blip>
          <a:stretch>
            <a:fillRect/>
          </a:stretch>
        </p:blipFill>
        <p:spPr>
          <a:xfrm>
            <a:off x="5639918" y="3275093"/>
            <a:ext cx="1263294" cy="1075580"/>
          </a:xfrm>
          <a:prstGeom prst="rect">
            <a:avLst/>
          </a:prstGeom>
          <a:noFill/>
          <a:ln>
            <a:noFill/>
          </a:ln>
        </p:spPr>
      </p:pic>
      <p:pic>
        <p:nvPicPr>
          <p:cNvPr id="2602" name="Google Shape;2602;p218"/>
          <p:cNvPicPr preferRelativeResize="0"/>
          <p:nvPr/>
        </p:nvPicPr>
        <p:blipFill>
          <a:blip r:embed="rId9">
            <a:alphaModFix/>
          </a:blip>
          <a:stretch>
            <a:fillRect/>
          </a:stretch>
        </p:blipFill>
        <p:spPr>
          <a:xfrm>
            <a:off x="3908775" y="3275090"/>
            <a:ext cx="1268798" cy="1075584"/>
          </a:xfrm>
          <a:prstGeom prst="rect">
            <a:avLst/>
          </a:prstGeom>
          <a:noFill/>
          <a:ln>
            <a:noFill/>
          </a:ln>
        </p:spPr>
      </p:pic>
      <p:pic>
        <p:nvPicPr>
          <p:cNvPr id="2603" name="Google Shape;2603;p218"/>
          <p:cNvPicPr preferRelativeResize="0"/>
          <p:nvPr/>
        </p:nvPicPr>
        <p:blipFill>
          <a:blip r:embed="rId3">
            <a:alphaModFix/>
          </a:blip>
          <a:stretch>
            <a:fillRect/>
          </a:stretch>
        </p:blipFill>
        <p:spPr>
          <a:xfrm>
            <a:off x="3177364" y="4071538"/>
            <a:ext cx="269071" cy="266809"/>
          </a:xfrm>
          <a:prstGeom prst="rect">
            <a:avLst/>
          </a:prstGeom>
          <a:noFill/>
          <a:ln>
            <a:noFill/>
          </a:ln>
        </p:spPr>
      </p:pic>
      <p:pic>
        <p:nvPicPr>
          <p:cNvPr id="2604" name="Google Shape;2604;p218"/>
          <p:cNvPicPr preferRelativeResize="0"/>
          <p:nvPr/>
        </p:nvPicPr>
        <p:blipFill>
          <a:blip r:embed="rId3">
            <a:alphaModFix/>
          </a:blip>
          <a:stretch>
            <a:fillRect/>
          </a:stretch>
        </p:blipFill>
        <p:spPr>
          <a:xfrm>
            <a:off x="6767939" y="4071538"/>
            <a:ext cx="269071" cy="266809"/>
          </a:xfrm>
          <a:prstGeom prst="rect">
            <a:avLst/>
          </a:prstGeom>
          <a:noFill/>
          <a:ln>
            <a:noFill/>
          </a:ln>
        </p:spPr>
      </p:pic>
      <p:sp>
        <p:nvSpPr>
          <p:cNvPr id="2605" name="Google Shape;2605;p218"/>
          <p:cNvSpPr txBox="1"/>
          <p:nvPr/>
        </p:nvSpPr>
        <p:spPr>
          <a:xfrm>
            <a:off x="2139934" y="2902423"/>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1 - Not Safe</a:t>
            </a:r>
            <a:endParaRPr>
              <a:solidFill>
                <a:srgbClr val="666666"/>
              </a:solidFill>
              <a:latin typeface="Quattrocento Sans"/>
              <a:ea typeface="Quattrocento Sans"/>
              <a:cs typeface="Quattrocento Sans"/>
              <a:sym typeface="Quattrocento Sans"/>
            </a:endParaRPr>
          </a:p>
        </p:txBody>
      </p:sp>
      <p:sp>
        <p:nvSpPr>
          <p:cNvPr id="2606" name="Google Shape;2606;p218"/>
          <p:cNvSpPr txBox="1"/>
          <p:nvPr/>
        </p:nvSpPr>
        <p:spPr>
          <a:xfrm>
            <a:off x="4155600" y="2902425"/>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2 - Safe</a:t>
            </a:r>
            <a:endParaRPr>
              <a:solidFill>
                <a:srgbClr val="666666"/>
              </a:solidFill>
              <a:latin typeface="Quattrocento Sans"/>
              <a:ea typeface="Quattrocento Sans"/>
              <a:cs typeface="Quattrocento Sans"/>
              <a:sym typeface="Quattrocento Sans"/>
            </a:endParaRPr>
          </a:p>
        </p:txBody>
      </p:sp>
      <p:sp>
        <p:nvSpPr>
          <p:cNvPr id="2607" name="Google Shape;2607;p218"/>
          <p:cNvSpPr txBox="1"/>
          <p:nvPr/>
        </p:nvSpPr>
        <p:spPr>
          <a:xfrm>
            <a:off x="5618575" y="2902425"/>
            <a:ext cx="12633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3 - Not Safe</a:t>
            </a:r>
            <a:endParaRPr>
              <a:solidFill>
                <a:srgbClr val="666666"/>
              </a:solidFill>
              <a:latin typeface="Quattrocento Sans"/>
              <a:ea typeface="Quattrocento Sans"/>
              <a:cs typeface="Quattrocento Sans"/>
              <a:sym typeface="Quattrocento Sans"/>
            </a:endParaRPr>
          </a:p>
        </p:txBody>
      </p:sp>
      <p:sp>
        <p:nvSpPr>
          <p:cNvPr id="2608" name="Google Shape;2608;p218"/>
          <p:cNvSpPr txBox="1"/>
          <p:nvPr/>
        </p:nvSpPr>
        <p:spPr>
          <a:xfrm>
            <a:off x="3897501" y="4374850"/>
            <a:ext cx="12687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5 - Not Safe</a:t>
            </a:r>
            <a:endParaRPr>
              <a:solidFill>
                <a:srgbClr val="666666"/>
              </a:solidFill>
              <a:latin typeface="Quattrocento Sans"/>
              <a:ea typeface="Quattrocento Sans"/>
              <a:cs typeface="Quattrocento Sans"/>
              <a:sym typeface="Quattrocento Sans"/>
            </a:endParaRPr>
          </a:p>
        </p:txBody>
      </p:sp>
      <p:sp>
        <p:nvSpPr>
          <p:cNvPr id="2609" name="Google Shape;2609;p218"/>
          <p:cNvSpPr txBox="1"/>
          <p:nvPr/>
        </p:nvSpPr>
        <p:spPr>
          <a:xfrm>
            <a:off x="2344224"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4 - Safe</a:t>
            </a:r>
            <a:endParaRPr>
              <a:solidFill>
                <a:srgbClr val="666666"/>
              </a:solidFill>
              <a:latin typeface="Quattrocento Sans"/>
              <a:ea typeface="Quattrocento Sans"/>
              <a:cs typeface="Quattrocento Sans"/>
              <a:sym typeface="Quattrocento Sans"/>
            </a:endParaRPr>
          </a:p>
        </p:txBody>
      </p:sp>
      <p:sp>
        <p:nvSpPr>
          <p:cNvPr id="2610" name="Google Shape;2610;p218"/>
          <p:cNvSpPr txBox="1"/>
          <p:nvPr/>
        </p:nvSpPr>
        <p:spPr>
          <a:xfrm>
            <a:off x="5820183" y="4374850"/>
            <a:ext cx="860100" cy="2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6 - Safe</a:t>
            </a:r>
            <a:endParaRPr>
              <a:solidFill>
                <a:srgbClr val="666666"/>
              </a:solidFill>
              <a:latin typeface="Quattrocento Sans"/>
              <a:ea typeface="Quattrocento Sans"/>
              <a:cs typeface="Quattrocento Sans"/>
              <a:sym typeface="Quattrocento Sans"/>
            </a:endParaRPr>
          </a:p>
        </p:txBody>
      </p:sp>
      <p:sp>
        <p:nvSpPr>
          <p:cNvPr id="2611" name="Google Shape;2611;p21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High Precision or High Recall?</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Agenda</a:t>
            </a:r>
            <a:endParaRPr sz="2300">
              <a:solidFill>
                <a:srgbClr val="666666"/>
              </a:solidFill>
              <a:latin typeface="Quattrocento Sans"/>
              <a:ea typeface="Quattrocento Sans"/>
              <a:cs typeface="Quattrocento Sans"/>
              <a:sym typeface="Quattrocento Sans"/>
            </a:endParaRPr>
          </a:p>
        </p:txBody>
      </p:sp>
      <p:sp>
        <p:nvSpPr>
          <p:cNvPr id="161" name="Google Shape;161;p29"/>
          <p:cNvSpPr txBox="1"/>
          <p:nvPr/>
        </p:nvSpPr>
        <p:spPr>
          <a:xfrm>
            <a:off x="534150" y="1145400"/>
            <a:ext cx="3372000" cy="3160200"/>
          </a:xfrm>
          <a:prstGeom prst="rect">
            <a:avLst/>
          </a:prstGeom>
          <a:noFill/>
          <a:ln>
            <a:noFill/>
          </a:ln>
        </p:spPr>
        <p:txBody>
          <a:bodyPr spcFirstLastPara="1" wrap="square" lIns="35550" tIns="35550" rIns="35550" bIns="35550" anchor="t" anchorCtr="0">
            <a:noAutofit/>
          </a:bodyPr>
          <a:lstStyle/>
          <a:p>
            <a:pPr marL="177800" lvl="0" indent="-2032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Introduction</a:t>
            </a:r>
            <a:endParaRPr sz="1800">
              <a:solidFill>
                <a:srgbClr val="666666"/>
              </a:solidFill>
              <a:latin typeface="Quattrocento Sans"/>
              <a:ea typeface="Quattrocento Sans"/>
              <a:cs typeface="Quattrocento Sans"/>
              <a:sym typeface="Quattrocento Sans"/>
            </a:endParaRPr>
          </a:p>
          <a:p>
            <a:pPr marL="177800" lvl="0" indent="-2032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Build Model with MNIST Dataset</a:t>
            </a:r>
            <a:endParaRPr sz="1800">
              <a:solidFill>
                <a:srgbClr val="666666"/>
              </a:solidFill>
              <a:latin typeface="Quattrocento Sans"/>
              <a:ea typeface="Quattrocento Sans"/>
              <a:cs typeface="Quattrocento Sans"/>
              <a:sym typeface="Quattrocento Sans"/>
            </a:endParaRPr>
          </a:p>
          <a:p>
            <a:pPr marL="177800" lvl="0" indent="-2032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Performance Measures</a:t>
            </a:r>
            <a:endParaRPr sz="1800">
              <a:solidFill>
                <a:srgbClr val="666666"/>
              </a:solidFill>
              <a:latin typeface="Quattrocento Sans"/>
              <a:ea typeface="Quattrocento Sans"/>
              <a:cs typeface="Quattrocento Sans"/>
              <a:sym typeface="Quattrocento Sans"/>
            </a:endParaRPr>
          </a:p>
          <a:p>
            <a:pPr marL="355600" lvl="1" indent="-146050" algn="l" rtl="0">
              <a:lnSpc>
                <a:spcPct val="150000"/>
              </a:lnSpc>
              <a:spcBef>
                <a:spcPts val="0"/>
              </a:spcBef>
              <a:spcAft>
                <a:spcPts val="0"/>
              </a:spcAft>
              <a:buClr>
                <a:srgbClr val="666666"/>
              </a:buClr>
              <a:buSzPts val="900"/>
              <a:buFont typeface="Quattrocento Sans"/>
              <a:buChar char="○"/>
            </a:pPr>
            <a:r>
              <a:rPr lang="en" sz="1800">
                <a:solidFill>
                  <a:srgbClr val="666666"/>
                </a:solidFill>
                <a:latin typeface="Quattrocento Sans"/>
                <a:ea typeface="Quattrocento Sans"/>
                <a:cs typeface="Quattrocento Sans"/>
                <a:sym typeface="Quattrocento Sans"/>
              </a:rPr>
              <a:t>Cross Validation</a:t>
            </a:r>
            <a:endParaRPr sz="1800">
              <a:solidFill>
                <a:srgbClr val="666666"/>
              </a:solidFill>
              <a:latin typeface="Quattrocento Sans"/>
              <a:ea typeface="Quattrocento Sans"/>
              <a:cs typeface="Quattrocento Sans"/>
              <a:sym typeface="Quattrocento Sans"/>
            </a:endParaRPr>
          </a:p>
          <a:p>
            <a:pPr marL="355600" lvl="1" indent="-146050" algn="l" rtl="0">
              <a:lnSpc>
                <a:spcPct val="150000"/>
              </a:lnSpc>
              <a:spcBef>
                <a:spcPts val="0"/>
              </a:spcBef>
              <a:spcAft>
                <a:spcPts val="0"/>
              </a:spcAft>
              <a:buClr>
                <a:srgbClr val="666666"/>
              </a:buClr>
              <a:buSzPts val="900"/>
              <a:buFont typeface="Quattrocento Sans"/>
              <a:buChar char="○"/>
            </a:pPr>
            <a:r>
              <a:rPr lang="en" sz="1800">
                <a:solidFill>
                  <a:srgbClr val="666666"/>
                </a:solidFill>
                <a:latin typeface="Quattrocento Sans"/>
                <a:ea typeface="Quattrocento Sans"/>
                <a:cs typeface="Quattrocento Sans"/>
                <a:sym typeface="Quattrocento Sans"/>
              </a:rPr>
              <a:t>Confusion Matrix</a:t>
            </a:r>
            <a:endParaRPr sz="1800">
              <a:solidFill>
                <a:srgbClr val="666666"/>
              </a:solidFill>
              <a:latin typeface="Quattrocento Sans"/>
              <a:ea typeface="Quattrocento Sans"/>
              <a:cs typeface="Quattrocento Sans"/>
              <a:sym typeface="Quattrocento Sans"/>
            </a:endParaRPr>
          </a:p>
          <a:p>
            <a:pPr marL="355600" lvl="1" indent="-146050" algn="l" rtl="0">
              <a:lnSpc>
                <a:spcPct val="150000"/>
              </a:lnSpc>
              <a:spcBef>
                <a:spcPts val="0"/>
              </a:spcBef>
              <a:spcAft>
                <a:spcPts val="0"/>
              </a:spcAft>
              <a:buClr>
                <a:srgbClr val="666666"/>
              </a:buClr>
              <a:buSzPts val="900"/>
              <a:buFont typeface="Quattrocento Sans"/>
              <a:buChar char="○"/>
            </a:pPr>
            <a:r>
              <a:rPr lang="en" sz="1800">
                <a:solidFill>
                  <a:srgbClr val="666666"/>
                </a:solidFill>
                <a:latin typeface="Quattrocento Sans"/>
                <a:ea typeface="Quattrocento Sans"/>
                <a:cs typeface="Quattrocento Sans"/>
                <a:sym typeface="Quattrocento Sans"/>
              </a:rPr>
              <a:t>Precision &amp; Recall</a:t>
            </a:r>
            <a:endParaRPr sz="1800">
              <a:solidFill>
                <a:srgbClr val="666666"/>
              </a:solidFill>
              <a:latin typeface="Quattrocento Sans"/>
              <a:ea typeface="Quattrocento Sans"/>
              <a:cs typeface="Quattrocento Sans"/>
              <a:sym typeface="Quattrocento Sans"/>
            </a:endParaRPr>
          </a:p>
          <a:p>
            <a:pPr marL="355600" lvl="1" indent="-146050" algn="l" rtl="0">
              <a:lnSpc>
                <a:spcPct val="150000"/>
              </a:lnSpc>
              <a:spcBef>
                <a:spcPts val="0"/>
              </a:spcBef>
              <a:spcAft>
                <a:spcPts val="0"/>
              </a:spcAft>
              <a:buClr>
                <a:srgbClr val="666666"/>
              </a:buClr>
              <a:buSzPts val="900"/>
              <a:buFont typeface="Quattrocento Sans"/>
              <a:buChar char="○"/>
            </a:pPr>
            <a:r>
              <a:rPr lang="en" sz="1800">
                <a:solidFill>
                  <a:srgbClr val="666666"/>
                </a:solidFill>
                <a:latin typeface="Quattrocento Sans"/>
                <a:ea typeface="Quattrocento Sans"/>
                <a:cs typeface="Quattrocento Sans"/>
                <a:sym typeface="Quattrocento Sans"/>
              </a:rPr>
              <a:t>Precision/Recall Trade-off</a:t>
            </a:r>
            <a:endParaRPr sz="1800">
              <a:solidFill>
                <a:srgbClr val="666666"/>
              </a:solidFill>
              <a:latin typeface="Quattrocento Sans"/>
              <a:ea typeface="Quattrocento Sans"/>
              <a:cs typeface="Quattrocento Sans"/>
              <a:sym typeface="Quattrocento Sans"/>
            </a:endParaRPr>
          </a:p>
          <a:p>
            <a:pPr marL="355600" lvl="1" indent="-146050" algn="l" rtl="0">
              <a:lnSpc>
                <a:spcPct val="150000"/>
              </a:lnSpc>
              <a:spcBef>
                <a:spcPts val="0"/>
              </a:spcBef>
              <a:spcAft>
                <a:spcPts val="0"/>
              </a:spcAft>
              <a:buClr>
                <a:srgbClr val="666666"/>
              </a:buClr>
              <a:buSzPts val="900"/>
              <a:buFont typeface="Quattrocento Sans"/>
              <a:buChar char="○"/>
            </a:pPr>
            <a:r>
              <a:rPr lang="en" sz="1800">
                <a:solidFill>
                  <a:srgbClr val="666666"/>
                </a:solidFill>
                <a:latin typeface="Quattrocento Sans"/>
                <a:ea typeface="Quattrocento Sans"/>
                <a:cs typeface="Quattrocento Sans"/>
                <a:sym typeface="Quattrocento Sans"/>
              </a:rPr>
              <a:t>ROC Curve </a:t>
            </a:r>
            <a:endParaRPr sz="1800">
              <a:solidFill>
                <a:srgbClr val="666666"/>
              </a:solidFill>
              <a:latin typeface="Quattrocento Sans"/>
              <a:ea typeface="Quattrocento Sans"/>
              <a:cs typeface="Quattrocento Sans"/>
              <a:sym typeface="Quattrocento Sans"/>
            </a:endParaRPr>
          </a:p>
        </p:txBody>
      </p:sp>
      <p:sp>
        <p:nvSpPr>
          <p:cNvPr id="162" name="Google Shape;162;p29"/>
          <p:cNvSpPr txBox="1"/>
          <p:nvPr/>
        </p:nvSpPr>
        <p:spPr>
          <a:xfrm>
            <a:off x="4745250" y="1202400"/>
            <a:ext cx="3372000" cy="2738700"/>
          </a:xfrm>
          <a:prstGeom prst="rect">
            <a:avLst/>
          </a:prstGeom>
          <a:noFill/>
          <a:ln>
            <a:noFill/>
          </a:ln>
        </p:spPr>
        <p:txBody>
          <a:bodyPr spcFirstLastPara="1" wrap="square" lIns="35550" tIns="35550" rIns="35550" bIns="35550" anchor="t" anchorCtr="0">
            <a:noAutofit/>
          </a:bodyPr>
          <a:lstStyle/>
          <a:p>
            <a:pPr marL="45720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Type of Classification</a:t>
            </a:r>
            <a:endParaRPr sz="1800">
              <a:solidFill>
                <a:srgbClr val="666666"/>
              </a:solidFill>
              <a:latin typeface="Quattrocento Sans"/>
              <a:ea typeface="Quattrocento Sans"/>
              <a:cs typeface="Quattrocento Sans"/>
              <a:sym typeface="Quattrocento Sans"/>
            </a:endParaRPr>
          </a:p>
          <a:p>
            <a:pPr marL="91440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Multi Class </a:t>
            </a:r>
            <a:endParaRPr sz="1800">
              <a:solidFill>
                <a:srgbClr val="666666"/>
              </a:solidFill>
              <a:latin typeface="Quattrocento Sans"/>
              <a:ea typeface="Quattrocento Sans"/>
              <a:cs typeface="Quattrocento Sans"/>
              <a:sym typeface="Quattrocento Sans"/>
            </a:endParaRPr>
          </a:p>
          <a:p>
            <a:pPr marL="91440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Multi Label </a:t>
            </a:r>
            <a:endParaRPr sz="1800">
              <a:solidFill>
                <a:srgbClr val="666666"/>
              </a:solidFill>
              <a:latin typeface="Quattrocento Sans"/>
              <a:ea typeface="Quattrocento Sans"/>
              <a:cs typeface="Quattrocento Sans"/>
              <a:sym typeface="Quattrocento Sans"/>
            </a:endParaRPr>
          </a:p>
          <a:p>
            <a:pPr marL="91440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Multi Output</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48"/>
          <p:cNvPicPr preferRelativeResize="0"/>
          <p:nvPr/>
        </p:nvPicPr>
        <p:blipFill rotWithShape="1">
          <a:blip r:embed="rId3">
            <a:alphaModFix/>
          </a:blip>
          <a:srcRect l="48153" r="24876" b="67024"/>
          <a:stretch/>
        </p:blipFill>
        <p:spPr>
          <a:xfrm>
            <a:off x="870274" y="2108388"/>
            <a:ext cx="661975" cy="809424"/>
          </a:xfrm>
          <a:prstGeom prst="rect">
            <a:avLst/>
          </a:prstGeom>
          <a:noFill/>
          <a:ln>
            <a:noFill/>
          </a:ln>
        </p:spPr>
      </p:pic>
      <p:pic>
        <p:nvPicPr>
          <p:cNvPr id="474" name="Google Shape;474;p48"/>
          <p:cNvPicPr preferRelativeResize="0"/>
          <p:nvPr/>
        </p:nvPicPr>
        <p:blipFill rotWithShape="1">
          <a:blip r:embed="rId4">
            <a:alphaModFix/>
          </a:blip>
          <a:srcRect l="19628" r="19809"/>
          <a:stretch/>
        </p:blipFill>
        <p:spPr>
          <a:xfrm>
            <a:off x="3030241" y="1646299"/>
            <a:ext cx="1997388" cy="1733601"/>
          </a:xfrm>
          <a:prstGeom prst="rect">
            <a:avLst/>
          </a:prstGeom>
          <a:noFill/>
          <a:ln>
            <a:noFill/>
          </a:ln>
        </p:spPr>
      </p:pic>
      <p:sp>
        <p:nvSpPr>
          <p:cNvPr id="475" name="Google Shape;475;p48"/>
          <p:cNvSpPr txBox="1"/>
          <p:nvPr/>
        </p:nvSpPr>
        <p:spPr>
          <a:xfrm>
            <a:off x="3389188" y="3473000"/>
            <a:ext cx="1279500" cy="4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476" name="Google Shape;476;p48"/>
          <p:cNvSpPr/>
          <p:nvPr/>
        </p:nvSpPr>
        <p:spPr>
          <a:xfrm>
            <a:off x="1991163" y="2108400"/>
            <a:ext cx="961200" cy="809400"/>
          </a:xfrm>
          <a:prstGeom prst="rightArrow">
            <a:avLst>
              <a:gd name="adj1" fmla="val 50000"/>
              <a:gd name="adj2" fmla="val 50000"/>
            </a:avLst>
          </a:prstGeom>
          <a:noFill/>
          <a:ln w="1905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477" name="Google Shape;477;p48"/>
          <p:cNvSpPr/>
          <p:nvPr/>
        </p:nvSpPr>
        <p:spPr>
          <a:xfrm>
            <a:off x="5105513" y="2108400"/>
            <a:ext cx="2160900" cy="809400"/>
          </a:xfrm>
          <a:prstGeom prst="rightArrow">
            <a:avLst>
              <a:gd name="adj1" fmla="val 50000"/>
              <a:gd name="adj2" fmla="val 50000"/>
            </a:avLst>
          </a:prstGeom>
          <a:noFill/>
          <a:ln w="1905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478" name="Google Shape;478;p48"/>
          <p:cNvSpPr txBox="1"/>
          <p:nvPr/>
        </p:nvSpPr>
        <p:spPr>
          <a:xfrm>
            <a:off x="561513" y="3394250"/>
            <a:ext cx="1406400" cy="6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Input image</a:t>
            </a:r>
            <a:endParaRPr>
              <a:solidFill>
                <a:srgbClr val="666666"/>
              </a:solidFill>
              <a:latin typeface="Quattrocento Sans"/>
              <a:ea typeface="Quattrocento Sans"/>
              <a:cs typeface="Quattrocento Sans"/>
              <a:sym typeface="Quattrocento Sans"/>
            </a:endParaRPr>
          </a:p>
        </p:txBody>
      </p:sp>
      <p:sp>
        <p:nvSpPr>
          <p:cNvPr id="479" name="Google Shape;479;p48"/>
          <p:cNvSpPr txBox="1"/>
          <p:nvPr/>
        </p:nvSpPr>
        <p:spPr>
          <a:xfrm>
            <a:off x="4936013" y="3059300"/>
            <a:ext cx="2499900" cy="128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 classifies the image into one of the digits between 0 and 9</a:t>
            </a:r>
            <a:endParaRPr>
              <a:solidFill>
                <a:srgbClr val="666666"/>
              </a:solidFill>
              <a:latin typeface="Quattrocento Sans"/>
              <a:ea typeface="Quattrocento Sans"/>
              <a:cs typeface="Quattrocento Sans"/>
              <a:sym typeface="Quattrocento Sans"/>
            </a:endParaRPr>
          </a:p>
        </p:txBody>
      </p:sp>
      <p:sp>
        <p:nvSpPr>
          <p:cNvPr id="480" name="Google Shape;480;p48"/>
          <p:cNvSpPr txBox="1"/>
          <p:nvPr/>
        </p:nvSpPr>
        <p:spPr>
          <a:xfrm>
            <a:off x="7161088" y="4194975"/>
            <a:ext cx="1279500" cy="4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Model’s prediction</a:t>
            </a:r>
            <a:endParaRPr>
              <a:solidFill>
                <a:srgbClr val="666666"/>
              </a:solidFill>
              <a:latin typeface="Quattrocento Sans"/>
              <a:ea typeface="Quattrocento Sans"/>
              <a:cs typeface="Quattrocento Sans"/>
              <a:sym typeface="Quattrocento Sans"/>
            </a:endParaRPr>
          </a:p>
        </p:txBody>
      </p:sp>
      <p:graphicFrame>
        <p:nvGraphicFramePr>
          <p:cNvPr id="481" name="Google Shape;481;p48"/>
          <p:cNvGraphicFramePr/>
          <p:nvPr/>
        </p:nvGraphicFramePr>
        <p:xfrm>
          <a:off x="7512363" y="494325"/>
          <a:ext cx="576975" cy="3657300"/>
        </p:xfrm>
        <a:graphic>
          <a:graphicData uri="http://schemas.openxmlformats.org/drawingml/2006/table">
            <a:tbl>
              <a:tblPr>
                <a:noFill/>
                <a:tableStyleId>{9383E09B-AD05-4CED-A3C9-FB9AC7568916}</a:tableStyleId>
              </a:tblPr>
              <a:tblGrid>
                <a:gridCol w="576975">
                  <a:extLst>
                    <a:ext uri="{9D8B030D-6E8A-4147-A177-3AD203B41FA5}">
                      <a16:colId xmlns:a16="http://schemas.microsoft.com/office/drawing/2014/main" val="20000"/>
                    </a:ext>
                  </a:extLst>
                </a:gridCol>
              </a:tblGrid>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0</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1</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2</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3</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4</a:t>
                      </a:r>
                      <a:endParaRPr sz="1200">
                        <a:solidFill>
                          <a:schemeClr val="dk2"/>
                        </a:solidFill>
                        <a:latin typeface="Quattrocento Sans"/>
                        <a:ea typeface="Quattrocento Sans"/>
                        <a:cs typeface="Quattrocento Sans"/>
                        <a:sym typeface="Quattrocento Sans"/>
                      </a:endParaRPr>
                    </a:p>
                  </a:txBody>
                  <a:tcPr marL="91425" marR="91425" marT="91425" marB="91425" anchor="ctr">
                    <a:lnB w="38100" cap="flat" cmpd="sng">
                      <a:solidFill>
                        <a:srgbClr val="38761D"/>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5</a:t>
                      </a:r>
                      <a:endParaRPr sz="1200">
                        <a:solidFill>
                          <a:schemeClr val="dk2"/>
                        </a:solidFill>
                        <a:latin typeface="Quattrocento Sans"/>
                        <a:ea typeface="Quattrocento Sans"/>
                        <a:cs typeface="Quattrocento Sans"/>
                        <a:sym typeface="Quattrocento Sans"/>
                      </a:endParaRPr>
                    </a:p>
                  </a:txBody>
                  <a:tcPr marL="91425" marR="91425" marT="91425" marB="91425" anchor="ctr">
                    <a:lnL w="38100" cap="flat" cmpd="sng">
                      <a:solidFill>
                        <a:srgbClr val="38761D"/>
                      </a:solidFill>
                      <a:prstDash val="solid"/>
                      <a:round/>
                      <a:headEnd type="none" w="sm" len="sm"/>
                      <a:tailEnd type="none" w="sm" len="sm"/>
                    </a:lnL>
                    <a:lnR w="38100" cap="flat" cmpd="sng">
                      <a:solidFill>
                        <a:srgbClr val="38761D"/>
                      </a:solidFill>
                      <a:prstDash val="solid"/>
                      <a:round/>
                      <a:headEnd type="none" w="sm" len="sm"/>
                      <a:tailEnd type="none" w="sm" len="sm"/>
                    </a:lnR>
                    <a:lnT w="38100" cap="flat" cmpd="sng">
                      <a:solidFill>
                        <a:srgbClr val="38761D"/>
                      </a:solidFill>
                      <a:prstDash val="solid"/>
                      <a:round/>
                      <a:headEnd type="none" w="sm" len="sm"/>
                      <a:tailEnd type="none" w="sm" len="sm"/>
                    </a:lnT>
                    <a:lnB w="38100" cap="flat" cmpd="sng">
                      <a:solidFill>
                        <a:srgbClr val="38761D"/>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6</a:t>
                      </a:r>
                      <a:endParaRPr sz="1200">
                        <a:solidFill>
                          <a:schemeClr val="dk2"/>
                        </a:solidFill>
                        <a:latin typeface="Quattrocento Sans"/>
                        <a:ea typeface="Quattrocento Sans"/>
                        <a:cs typeface="Quattrocento Sans"/>
                        <a:sym typeface="Quattrocento Sans"/>
                      </a:endParaRPr>
                    </a:p>
                  </a:txBody>
                  <a:tcPr marL="91425" marR="91425" marT="91425" marB="91425" anchor="ctr">
                    <a:lnT w="38100" cap="flat" cmpd="sng">
                      <a:solidFill>
                        <a:srgbClr val="38761D"/>
                      </a:solidFill>
                      <a:prstDash val="solid"/>
                      <a:round/>
                      <a:headEnd type="none" w="sm" len="sm"/>
                      <a:tailEnd type="none" w="sm" len="sm"/>
                    </a:lnT>
                  </a:tcPr>
                </a:tc>
                <a:extLst>
                  <a:ext uri="{0D108BD9-81ED-4DB2-BD59-A6C34878D82A}">
                    <a16:rowId xmlns:a16="http://schemas.microsoft.com/office/drawing/2014/main" val="10006"/>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7</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7"/>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8</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8"/>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9</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9"/>
                  </a:ext>
                </a:extLst>
              </a:tr>
            </a:tbl>
          </a:graphicData>
        </a:graphic>
      </p:graphicFrame>
      <p:sp>
        <p:nvSpPr>
          <p:cNvPr id="482" name="Google Shape;482;p4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a:t>
            </a:r>
            <a:endParaRPr sz="2300">
              <a:solidFill>
                <a:srgbClr val="666666"/>
              </a:solidFill>
              <a:latin typeface="Quattrocento Sans"/>
              <a:ea typeface="Quattrocento Sans"/>
              <a:cs typeface="Quattrocento Sans"/>
              <a:sym typeface="Quattrocento Sans"/>
            </a:endParaRPr>
          </a:p>
        </p:txBody>
      </p:sp>
      <p:sp>
        <p:nvSpPr>
          <p:cNvPr id="483" name="Google Shape;483;p48"/>
          <p:cNvSpPr txBox="1"/>
          <p:nvPr/>
        </p:nvSpPr>
        <p:spPr>
          <a:xfrm>
            <a:off x="2133863" y="4253468"/>
            <a:ext cx="3307800" cy="3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Multiclass Classification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9"/>
          <p:cNvSpPr/>
          <p:nvPr/>
        </p:nvSpPr>
        <p:spPr>
          <a:xfrm>
            <a:off x="227700" y="1487125"/>
            <a:ext cx="5295000" cy="2238000"/>
          </a:xfrm>
          <a:prstGeom prst="rect">
            <a:avLst/>
          </a:prstGeom>
          <a:noFill/>
          <a:ln>
            <a:noFill/>
          </a:ln>
        </p:spPr>
        <p:txBody>
          <a:bodyPr spcFirstLastPara="1" wrap="square" lIns="32750" tIns="32750" rIns="32750" bIns="32750" anchor="t" anchorCtr="0">
            <a:noAutofit/>
          </a:bodyPr>
          <a:lstStyle/>
          <a:p>
            <a:pPr marL="457200" marR="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In this problem, we will use MNIST dataset</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Set of 70,000 small images</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Each image is grayscale (black &amp; white)</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28 by 28 pixels</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The digits have been size-normalized and centered in a fixed-size image. </a:t>
            </a:r>
            <a:endParaRPr sz="1800">
              <a:solidFill>
                <a:srgbClr val="666666"/>
              </a:solidFill>
              <a:latin typeface="Quattrocento Sans"/>
              <a:ea typeface="Quattrocento Sans"/>
              <a:cs typeface="Quattrocento Sans"/>
              <a:sym typeface="Quattrocento Sans"/>
            </a:endParaRPr>
          </a:p>
        </p:txBody>
      </p:sp>
      <p:sp>
        <p:nvSpPr>
          <p:cNvPr id="489" name="Google Shape;489;p4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pic>
        <p:nvPicPr>
          <p:cNvPr id="490" name="Google Shape;490;p49"/>
          <p:cNvPicPr preferRelativeResize="0"/>
          <p:nvPr/>
        </p:nvPicPr>
        <p:blipFill rotWithShape="1">
          <a:blip r:embed="rId3">
            <a:alphaModFix/>
          </a:blip>
          <a:srcRect l="5204"/>
          <a:stretch/>
        </p:blipFill>
        <p:spPr>
          <a:xfrm>
            <a:off x="5670800" y="1033501"/>
            <a:ext cx="3407476" cy="2696000"/>
          </a:xfrm>
          <a:prstGeom prst="rect">
            <a:avLst/>
          </a:prstGeom>
          <a:noFill/>
          <a:ln>
            <a:noFill/>
          </a:ln>
        </p:spPr>
      </p:pic>
      <p:sp>
        <p:nvSpPr>
          <p:cNvPr id="491" name="Google Shape;491;p49"/>
          <p:cNvSpPr txBox="1"/>
          <p:nvPr/>
        </p:nvSpPr>
        <p:spPr>
          <a:xfrm>
            <a:off x="5670800" y="3808050"/>
            <a:ext cx="33489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latin typeface="Quattrocento Sans"/>
                <a:ea typeface="Quattrocento Sans"/>
                <a:cs typeface="Quattrocento Sans"/>
                <a:sym typeface="Quattrocento Sans"/>
              </a:rPr>
              <a:t>MNIST Dataset</a:t>
            </a:r>
            <a:endParaRPr sz="15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Clr>
                <a:schemeClr val="dk1"/>
              </a:buClr>
              <a:buSzPts val="1100"/>
              <a:buFont typeface="Arial"/>
              <a:buNone/>
            </a:pPr>
            <a:r>
              <a:rPr lang="en" sz="1500">
                <a:solidFill>
                  <a:srgbClr val="666666"/>
                </a:solidFill>
                <a:latin typeface="Quattrocento Sans"/>
                <a:ea typeface="Quattrocento Sans"/>
                <a:cs typeface="Quattrocento Sans"/>
                <a:sym typeface="Quattrocento Sans"/>
              </a:rPr>
              <a:t>(Modified National Institute of Standards and Technology)</a:t>
            </a:r>
            <a:endParaRPr sz="1100">
              <a:solidFill>
                <a:srgbClr val="666666"/>
              </a:solidFill>
              <a:latin typeface="Quattrocento Sans"/>
              <a:ea typeface="Quattrocento Sans"/>
              <a:cs typeface="Quattrocento Sans"/>
              <a:sym typeface="Quattrocento Sans"/>
            </a:endParaRPr>
          </a:p>
        </p:txBody>
      </p:sp>
      <p:sp>
        <p:nvSpPr>
          <p:cNvPr id="492" name="Google Shape;492;p49"/>
          <p:cNvSpPr txBox="1"/>
          <p:nvPr/>
        </p:nvSpPr>
        <p:spPr>
          <a:xfrm>
            <a:off x="63500" y="906863"/>
            <a:ext cx="3774600" cy="5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Source: http://yann.lecun.com/exdb/mnist/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0"/>
          <p:cNvPicPr preferRelativeResize="0"/>
          <p:nvPr/>
        </p:nvPicPr>
        <p:blipFill rotWithShape="1">
          <a:blip r:embed="rId3">
            <a:alphaModFix/>
          </a:blip>
          <a:srcRect l="5698" t="1446" r="2093" b="5235"/>
          <a:stretch/>
        </p:blipFill>
        <p:spPr>
          <a:xfrm>
            <a:off x="5040086" y="1110100"/>
            <a:ext cx="3875576" cy="2941775"/>
          </a:xfrm>
          <a:prstGeom prst="rect">
            <a:avLst/>
          </a:prstGeom>
          <a:noFill/>
          <a:ln>
            <a:noFill/>
          </a:ln>
        </p:spPr>
      </p:pic>
      <p:sp>
        <p:nvSpPr>
          <p:cNvPr id="498" name="Google Shape;498;p5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sp>
        <p:nvSpPr>
          <p:cNvPr id="499" name="Google Shape;499;p50"/>
          <p:cNvSpPr txBox="1"/>
          <p:nvPr/>
        </p:nvSpPr>
        <p:spPr>
          <a:xfrm>
            <a:off x="5303425" y="4168825"/>
            <a:ext cx="33489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666666"/>
                </a:solidFill>
                <a:latin typeface="Quattrocento Sans"/>
                <a:ea typeface="Quattrocento Sans"/>
                <a:cs typeface="Quattrocento Sans"/>
                <a:sym typeface="Quattrocento Sans"/>
              </a:rPr>
              <a:t>Every Image has Label Associated</a:t>
            </a:r>
            <a:endParaRPr sz="1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51"/>
          <p:cNvPicPr preferRelativeResize="0"/>
          <p:nvPr/>
        </p:nvPicPr>
        <p:blipFill rotWithShape="1">
          <a:blip r:embed="rId3">
            <a:alphaModFix/>
          </a:blip>
          <a:srcRect l="5698" t="1446" r="2093" b="5235"/>
          <a:stretch/>
        </p:blipFill>
        <p:spPr>
          <a:xfrm>
            <a:off x="5040086" y="1110100"/>
            <a:ext cx="3875576" cy="2941775"/>
          </a:xfrm>
          <a:prstGeom prst="rect">
            <a:avLst/>
          </a:prstGeom>
          <a:noFill/>
          <a:ln>
            <a:noFill/>
          </a:ln>
        </p:spPr>
      </p:pic>
      <p:sp>
        <p:nvSpPr>
          <p:cNvPr id="505" name="Google Shape;505;p5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sp>
        <p:nvSpPr>
          <p:cNvPr id="506" name="Google Shape;506;p51"/>
          <p:cNvSpPr txBox="1"/>
          <p:nvPr/>
        </p:nvSpPr>
        <p:spPr>
          <a:xfrm>
            <a:off x="5303425" y="4168825"/>
            <a:ext cx="33489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rgbClr val="666666"/>
                </a:solidFill>
                <a:latin typeface="Quattrocento Sans"/>
                <a:ea typeface="Quattrocento Sans"/>
                <a:cs typeface="Quattrocento Sans"/>
                <a:sym typeface="Quattrocento Sans"/>
              </a:rPr>
              <a:t>Every Image has Label Associated</a:t>
            </a:r>
            <a:endParaRPr sz="1300">
              <a:solidFill>
                <a:srgbClr val="666666"/>
              </a:solidFill>
              <a:latin typeface="Quattrocento Sans"/>
              <a:ea typeface="Quattrocento Sans"/>
              <a:cs typeface="Quattrocento Sans"/>
              <a:sym typeface="Quattrocento Sans"/>
            </a:endParaRPr>
          </a:p>
        </p:txBody>
      </p:sp>
      <p:sp>
        <p:nvSpPr>
          <p:cNvPr id="507" name="Google Shape;507;p51"/>
          <p:cNvSpPr/>
          <p:nvPr/>
        </p:nvSpPr>
        <p:spPr>
          <a:xfrm>
            <a:off x="228338" y="1156350"/>
            <a:ext cx="4675200" cy="2895600"/>
          </a:xfrm>
          <a:prstGeom prst="rect">
            <a:avLst/>
          </a:prstGeom>
          <a:noFill/>
          <a:ln>
            <a:noFill/>
          </a:ln>
        </p:spPr>
        <p:txBody>
          <a:bodyPr spcFirstLastPara="1" wrap="square" lIns="32750" tIns="32750" rIns="32750" bIns="32750" anchor="t" anchorCtr="0">
            <a:noAutofit/>
          </a:bodyPr>
          <a:lstStyle/>
          <a:p>
            <a:pPr marL="457200" marR="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MNIST dataset is also called</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“Hello World” of Machine Learning</a:t>
            </a:r>
            <a:endParaRPr sz="1800">
              <a:solidFill>
                <a:srgbClr val="666666"/>
              </a:solidFill>
              <a:latin typeface="Quattrocento Sans"/>
              <a:ea typeface="Quattrocento Sans"/>
              <a:cs typeface="Quattrocento Sans"/>
              <a:sym typeface="Quattrocento Sans"/>
            </a:endParaRPr>
          </a:p>
          <a:p>
            <a:pPr marL="457200" marR="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We have to build a model using this labelled dataset</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2"/>
          <p:cNvSpPr/>
          <p:nvPr/>
        </p:nvSpPr>
        <p:spPr>
          <a:xfrm>
            <a:off x="227700" y="1184125"/>
            <a:ext cx="8107200" cy="3422700"/>
          </a:xfrm>
          <a:prstGeom prst="rect">
            <a:avLst/>
          </a:prstGeom>
          <a:noFill/>
          <a:ln>
            <a:noFill/>
          </a:ln>
        </p:spPr>
        <p:txBody>
          <a:bodyPr spcFirstLastPara="1" wrap="square" lIns="32750" tIns="32750" rIns="32750" bIns="32750" anchor="t" anchorCtr="0">
            <a:noAutofit/>
          </a:bodyPr>
          <a:lstStyle/>
          <a:p>
            <a:pPr marL="457200" marR="0" lvl="0"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Let’s get the data and explore it</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Go to Jupyter</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Open New Terminal</a:t>
            </a:r>
            <a:endParaRPr sz="1800">
              <a:solidFill>
                <a:srgbClr val="666666"/>
              </a:solidFill>
              <a:latin typeface="Quattrocento Sans"/>
              <a:ea typeface="Quattrocento Sans"/>
              <a:cs typeface="Quattrocento Sans"/>
              <a:sym typeface="Quattrocento San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Switch to the repository </a:t>
            </a:r>
            <a:endParaRPr sz="1800">
              <a:solidFill>
                <a:srgbClr val="666666"/>
              </a:solidFill>
              <a:latin typeface="Quattrocento Sans"/>
              <a:ea typeface="Quattrocento Sans"/>
              <a:cs typeface="Quattrocento Sans"/>
              <a:sym typeface="Quattrocento Sans"/>
            </a:endParaRPr>
          </a:p>
          <a:p>
            <a:pPr marL="1371600" marR="0" lvl="2" indent="-342900" algn="l" rtl="0">
              <a:lnSpc>
                <a:spcPct val="150000"/>
              </a:lnSpc>
              <a:spcBef>
                <a:spcPts val="0"/>
              </a:spcBef>
              <a:spcAft>
                <a:spcPts val="0"/>
              </a:spcAft>
              <a:buClr>
                <a:srgbClr val="666666"/>
              </a:buClr>
              <a:buSzPts val="1800"/>
              <a:buFont typeface="Consolas"/>
              <a:buChar char="■"/>
            </a:pPr>
            <a:r>
              <a:rPr lang="en" sz="1800">
                <a:solidFill>
                  <a:srgbClr val="666666"/>
                </a:solidFill>
                <a:latin typeface="Consolas"/>
                <a:ea typeface="Consolas"/>
                <a:cs typeface="Consolas"/>
                <a:sym typeface="Consolas"/>
              </a:rPr>
              <a:t>cd iitr-deep-learning-spl-tf2</a:t>
            </a:r>
            <a:endParaRPr sz="1800">
              <a:solidFill>
                <a:srgbClr val="666666"/>
              </a:solidFill>
              <a:latin typeface="Consolas"/>
              <a:ea typeface="Consolas"/>
              <a:cs typeface="Consolas"/>
              <a:sym typeface="Consolas"/>
            </a:endParaRPr>
          </a:p>
          <a:p>
            <a:pPr marL="914400" marR="0" lvl="1" indent="-342900" algn="l" rtl="0">
              <a:lnSpc>
                <a:spcPct val="150000"/>
              </a:lnSpc>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Get the latest code</a:t>
            </a:r>
            <a:endParaRPr sz="1800">
              <a:solidFill>
                <a:srgbClr val="666666"/>
              </a:solidFill>
              <a:latin typeface="Quattrocento Sans"/>
              <a:ea typeface="Quattrocento Sans"/>
              <a:cs typeface="Quattrocento Sans"/>
              <a:sym typeface="Quattrocento Sans"/>
            </a:endParaRPr>
          </a:p>
          <a:p>
            <a:pPr marL="1371600" marR="0" lvl="2" indent="-342900" algn="l" rtl="0">
              <a:lnSpc>
                <a:spcPct val="150000"/>
              </a:lnSpc>
              <a:spcBef>
                <a:spcPts val="0"/>
              </a:spcBef>
              <a:spcAft>
                <a:spcPts val="0"/>
              </a:spcAft>
              <a:buClr>
                <a:srgbClr val="666666"/>
              </a:buClr>
              <a:buSzPts val="1800"/>
              <a:buFont typeface="Consolas"/>
              <a:buChar char="■"/>
            </a:pPr>
            <a:r>
              <a:rPr lang="en" sz="1800">
                <a:solidFill>
                  <a:srgbClr val="666666"/>
                </a:solidFill>
                <a:latin typeface="Consolas"/>
                <a:ea typeface="Consolas"/>
                <a:cs typeface="Consolas"/>
                <a:sym typeface="Consolas"/>
              </a:rPr>
              <a:t>git pull origin master</a:t>
            </a:r>
            <a:endParaRPr sz="1800">
              <a:solidFill>
                <a:srgbClr val="666666"/>
              </a:solidFill>
              <a:latin typeface="Consolas"/>
              <a:ea typeface="Consolas"/>
              <a:cs typeface="Consolas"/>
              <a:sym typeface="Consolas"/>
            </a:endParaRPr>
          </a:p>
        </p:txBody>
      </p:sp>
      <p:sp>
        <p:nvSpPr>
          <p:cNvPr id="513" name="Google Shape;513;p5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sp>
        <p:nvSpPr>
          <p:cNvPr id="519" name="Google Shape;519;p53"/>
          <p:cNvSpPr txBox="1"/>
          <p:nvPr/>
        </p:nvSpPr>
        <p:spPr>
          <a:xfrm>
            <a:off x="357150" y="1671502"/>
            <a:ext cx="8429700" cy="946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Clr>
                <a:schemeClr val="dk1"/>
              </a:buClr>
              <a:buSzPts val="1100"/>
              <a:buFont typeface="Arial"/>
              <a:buNone/>
            </a:pPr>
            <a:r>
              <a:rPr lang="en" sz="1800" b="1">
                <a:solidFill>
                  <a:srgbClr val="666666"/>
                </a:solidFill>
                <a:latin typeface="Quattrocento Sans"/>
                <a:ea typeface="Quattrocento Sans"/>
                <a:cs typeface="Quattrocento Sans"/>
                <a:sym typeface="Quattrocento Sans"/>
              </a:rPr>
              <a:t>&gt;&gt;&gt;</a:t>
            </a:r>
            <a:r>
              <a:rPr lang="en" sz="1800">
                <a:solidFill>
                  <a:srgbClr val="666666"/>
                </a:solidFill>
                <a:latin typeface="Quattrocento Sans"/>
                <a:ea typeface="Quattrocento Sans"/>
                <a:cs typeface="Quattrocento Sans"/>
                <a:sym typeface="Quattrocento Sans"/>
              </a:rPr>
              <a:t> from sklearn.datasets import fetch_openml</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800" b="1">
                <a:solidFill>
                  <a:srgbClr val="666666"/>
                </a:solidFill>
                <a:latin typeface="Quattrocento Sans"/>
                <a:ea typeface="Quattrocento Sans"/>
                <a:cs typeface="Quattrocento Sans"/>
                <a:sym typeface="Quattrocento Sans"/>
              </a:rPr>
              <a:t>&gt;&gt;&gt;</a:t>
            </a:r>
            <a:r>
              <a:rPr lang="en" sz="1800">
                <a:solidFill>
                  <a:srgbClr val="666666"/>
                </a:solidFill>
                <a:latin typeface="Quattrocento Sans"/>
                <a:ea typeface="Quattrocento Sans"/>
                <a:cs typeface="Quattrocento Sans"/>
                <a:sym typeface="Quattrocento Sans"/>
              </a:rPr>
              <a:t> mnist = fetch_openml('mnist_784', version=1)</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800" b="1">
                <a:solidFill>
                  <a:srgbClr val="666666"/>
                </a:solidFill>
                <a:latin typeface="Quattrocento Sans"/>
                <a:ea typeface="Quattrocento Sans"/>
                <a:cs typeface="Quattrocento Sans"/>
                <a:sym typeface="Quattrocento Sans"/>
              </a:rPr>
              <a:t>&gt;&gt;&gt;</a:t>
            </a:r>
            <a:r>
              <a:rPr lang="en" sz="1800">
                <a:solidFill>
                  <a:srgbClr val="666666"/>
                </a:solidFill>
                <a:latin typeface="Quattrocento Sans"/>
                <a:ea typeface="Quattrocento Sans"/>
                <a:cs typeface="Quattrocento Sans"/>
                <a:sym typeface="Quattrocento Sans"/>
              </a:rPr>
              <a:t> X, y = mnist["data"], mnist["target"]</a:t>
            </a:r>
            <a:endParaRPr sz="1800">
              <a:solidFill>
                <a:srgbClr val="666666"/>
              </a:solidFill>
              <a:latin typeface="Quattrocento Sans"/>
              <a:ea typeface="Quattrocento Sans"/>
              <a:cs typeface="Quattrocento Sans"/>
              <a:sym typeface="Quattrocento Sans"/>
            </a:endParaRPr>
          </a:p>
        </p:txBody>
      </p:sp>
      <p:sp>
        <p:nvSpPr>
          <p:cNvPr id="520" name="Google Shape;520;p53"/>
          <p:cNvSpPr txBox="1"/>
          <p:nvPr/>
        </p:nvSpPr>
        <p:spPr>
          <a:xfrm>
            <a:off x="357197" y="1024000"/>
            <a:ext cx="1633500" cy="32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66666"/>
                </a:solidFill>
                <a:latin typeface="Quattrocento Sans"/>
                <a:ea typeface="Quattrocento Sans"/>
                <a:cs typeface="Quattrocento Sans"/>
                <a:sym typeface="Quattrocento Sans"/>
              </a:rPr>
              <a:t>Fetch the Data</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Dataset</a:t>
            </a:r>
            <a:endParaRPr sz="2300">
              <a:solidFill>
                <a:srgbClr val="666666"/>
              </a:solidFill>
              <a:latin typeface="Quattrocento Sans"/>
              <a:ea typeface="Quattrocento Sans"/>
              <a:cs typeface="Quattrocento Sans"/>
              <a:sym typeface="Quattrocento Sans"/>
            </a:endParaRPr>
          </a:p>
        </p:txBody>
      </p:sp>
      <p:sp>
        <p:nvSpPr>
          <p:cNvPr id="526" name="Google Shape;526;p54"/>
          <p:cNvSpPr txBox="1"/>
          <p:nvPr/>
        </p:nvSpPr>
        <p:spPr>
          <a:xfrm>
            <a:off x="357150" y="2044652"/>
            <a:ext cx="8429700" cy="1054200"/>
          </a:xfrm>
          <a:prstGeom prst="rect">
            <a:avLst/>
          </a:prstGeom>
          <a:noFill/>
          <a:ln>
            <a:noFill/>
          </a:ln>
        </p:spPr>
        <p:txBody>
          <a:bodyPr spcFirstLastPara="1" wrap="square" lIns="58925" tIns="58925" rIns="58925" bIns="58925" anchor="ctr" anchorCtr="0">
            <a:noAutofit/>
          </a:bodyPr>
          <a:lstStyle/>
          <a:p>
            <a:pPr marL="0" lvl="0" indent="0" algn="ctr" rtl="0">
              <a:lnSpc>
                <a:spcPct val="115000"/>
              </a:lnSpc>
              <a:spcBef>
                <a:spcPts val="0"/>
              </a:spcBef>
              <a:spcAft>
                <a:spcPts val="0"/>
              </a:spcAft>
              <a:buNone/>
            </a:pPr>
            <a:r>
              <a:rPr lang="en" sz="3000">
                <a:solidFill>
                  <a:srgbClr val="666666"/>
                </a:solidFill>
                <a:latin typeface="Quattrocento Sans"/>
                <a:ea typeface="Quattrocento Sans"/>
                <a:cs typeface="Quattrocento Sans"/>
                <a:sym typeface="Quattrocento Sans"/>
              </a:rPr>
              <a:t>So how do we start the training process?</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Google Shape;531;p55"/>
          <p:cNvPicPr preferRelativeResize="0"/>
          <p:nvPr/>
        </p:nvPicPr>
        <p:blipFill>
          <a:blip r:embed="rId3">
            <a:alphaModFix/>
          </a:blip>
          <a:stretch>
            <a:fillRect/>
          </a:stretch>
        </p:blipFill>
        <p:spPr>
          <a:xfrm>
            <a:off x="450938" y="1168700"/>
            <a:ext cx="3741474" cy="2806100"/>
          </a:xfrm>
          <a:prstGeom prst="rect">
            <a:avLst/>
          </a:prstGeom>
          <a:noFill/>
          <a:ln>
            <a:noFill/>
          </a:ln>
        </p:spPr>
      </p:pic>
      <p:cxnSp>
        <p:nvCxnSpPr>
          <p:cNvPr id="532" name="Google Shape;532;p55"/>
          <p:cNvCxnSpPr/>
          <p:nvPr/>
        </p:nvCxnSpPr>
        <p:spPr>
          <a:xfrm>
            <a:off x="4375799" y="2568450"/>
            <a:ext cx="1343100" cy="6600"/>
          </a:xfrm>
          <a:prstGeom prst="straightConnector1">
            <a:avLst/>
          </a:prstGeom>
          <a:noFill/>
          <a:ln w="28575" cap="flat" cmpd="sng">
            <a:solidFill>
              <a:schemeClr val="dk2"/>
            </a:solidFill>
            <a:prstDash val="solid"/>
            <a:round/>
            <a:headEnd type="none" w="med" len="med"/>
            <a:tailEnd type="triangle" w="med" len="med"/>
          </a:ln>
        </p:spPr>
      </p:cxnSp>
      <p:sp>
        <p:nvSpPr>
          <p:cNvPr id="533" name="Google Shape;533;p55"/>
          <p:cNvSpPr txBox="1"/>
          <p:nvPr/>
        </p:nvSpPr>
        <p:spPr>
          <a:xfrm>
            <a:off x="5902263" y="2167800"/>
            <a:ext cx="2790900" cy="807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Tabular form - Rows and Columns</a:t>
            </a:r>
            <a:endParaRPr sz="2400">
              <a:solidFill>
                <a:srgbClr val="666666"/>
              </a:solidFill>
              <a:latin typeface="Quattrocento Sans"/>
              <a:ea typeface="Quattrocento Sans"/>
              <a:cs typeface="Quattrocento Sans"/>
              <a:sym typeface="Quattrocento Sans"/>
            </a:endParaRPr>
          </a:p>
        </p:txBody>
      </p:sp>
      <p:sp>
        <p:nvSpPr>
          <p:cNvPr id="534" name="Google Shape;534;p55"/>
          <p:cNvSpPr txBox="1"/>
          <p:nvPr/>
        </p:nvSpPr>
        <p:spPr>
          <a:xfrm>
            <a:off x="4404163" y="2042075"/>
            <a:ext cx="12555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a:t>
            </a:r>
            <a:endParaRPr sz="2400">
              <a:solidFill>
                <a:srgbClr val="666666"/>
              </a:solidFill>
              <a:latin typeface="Quattrocento Sans"/>
              <a:ea typeface="Quattrocento Sans"/>
              <a:cs typeface="Quattrocento Sans"/>
              <a:sym typeface="Quattrocento Sans"/>
            </a:endParaRPr>
          </a:p>
        </p:txBody>
      </p:sp>
      <p:sp>
        <p:nvSpPr>
          <p:cNvPr id="535" name="Google Shape;535;p5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56"/>
          <p:cNvPicPr preferRelativeResize="0"/>
          <p:nvPr/>
        </p:nvPicPr>
        <p:blipFill>
          <a:blip r:embed="rId3">
            <a:alphaModFix/>
          </a:blip>
          <a:stretch>
            <a:fillRect/>
          </a:stretch>
        </p:blipFill>
        <p:spPr>
          <a:xfrm>
            <a:off x="415375" y="1168700"/>
            <a:ext cx="3741474" cy="2806100"/>
          </a:xfrm>
          <a:prstGeom prst="rect">
            <a:avLst/>
          </a:prstGeom>
          <a:noFill/>
          <a:ln>
            <a:noFill/>
          </a:ln>
        </p:spPr>
      </p:pic>
      <p:cxnSp>
        <p:nvCxnSpPr>
          <p:cNvPr id="541" name="Google Shape;541;p56"/>
          <p:cNvCxnSpPr/>
          <p:nvPr/>
        </p:nvCxnSpPr>
        <p:spPr>
          <a:xfrm>
            <a:off x="4340237" y="2568450"/>
            <a:ext cx="1343100" cy="6600"/>
          </a:xfrm>
          <a:prstGeom prst="straightConnector1">
            <a:avLst/>
          </a:prstGeom>
          <a:noFill/>
          <a:ln w="28575" cap="flat" cmpd="sng">
            <a:solidFill>
              <a:schemeClr val="dk2"/>
            </a:solidFill>
            <a:prstDash val="solid"/>
            <a:round/>
            <a:headEnd type="none" w="med" len="med"/>
            <a:tailEnd type="triangle" w="med" len="med"/>
          </a:ln>
        </p:spPr>
      </p:cxnSp>
      <p:sp>
        <p:nvSpPr>
          <p:cNvPr id="542" name="Google Shape;542;p56"/>
          <p:cNvSpPr txBox="1"/>
          <p:nvPr/>
        </p:nvSpPr>
        <p:spPr>
          <a:xfrm>
            <a:off x="5683325" y="2183850"/>
            <a:ext cx="3045300" cy="77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Instances, Features and Labels?</a:t>
            </a:r>
            <a:endParaRPr sz="2400">
              <a:solidFill>
                <a:srgbClr val="666666"/>
              </a:solidFill>
              <a:latin typeface="Quattrocento Sans"/>
              <a:ea typeface="Quattrocento Sans"/>
              <a:cs typeface="Quattrocento Sans"/>
              <a:sym typeface="Quattrocento Sans"/>
            </a:endParaRPr>
          </a:p>
        </p:txBody>
      </p:sp>
      <p:sp>
        <p:nvSpPr>
          <p:cNvPr id="543" name="Google Shape;543;p56"/>
          <p:cNvSpPr txBox="1"/>
          <p:nvPr/>
        </p:nvSpPr>
        <p:spPr>
          <a:xfrm>
            <a:off x="4368600" y="2042075"/>
            <a:ext cx="1255500" cy="3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a:t>
            </a:r>
            <a:endParaRPr sz="2400">
              <a:solidFill>
                <a:srgbClr val="666666"/>
              </a:solidFill>
              <a:latin typeface="Quattrocento Sans"/>
              <a:ea typeface="Quattrocento Sans"/>
              <a:cs typeface="Quattrocento Sans"/>
              <a:sym typeface="Quattrocento Sans"/>
            </a:endParaRPr>
          </a:p>
        </p:txBody>
      </p:sp>
      <p:sp>
        <p:nvSpPr>
          <p:cNvPr id="544" name="Google Shape;544;p5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7"/>
          <p:cNvSpPr txBox="1"/>
          <p:nvPr/>
        </p:nvSpPr>
        <p:spPr>
          <a:xfrm>
            <a:off x="2898350" y="4212125"/>
            <a:ext cx="3347400" cy="59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Each image is an instance</a:t>
            </a:r>
            <a:endParaRPr sz="1800">
              <a:solidFill>
                <a:srgbClr val="666666"/>
              </a:solidFill>
              <a:latin typeface="Quattrocento Sans"/>
              <a:ea typeface="Quattrocento Sans"/>
              <a:cs typeface="Quattrocento Sans"/>
              <a:sym typeface="Quattrocento Sans"/>
            </a:endParaRPr>
          </a:p>
        </p:txBody>
      </p:sp>
      <p:sp>
        <p:nvSpPr>
          <p:cNvPr id="550" name="Google Shape;550;p5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pic>
        <p:nvPicPr>
          <p:cNvPr id="551" name="Google Shape;551;p57"/>
          <p:cNvPicPr preferRelativeResize="0"/>
          <p:nvPr/>
        </p:nvPicPr>
        <p:blipFill rotWithShape="1">
          <a:blip r:embed="rId3">
            <a:alphaModFix/>
          </a:blip>
          <a:srcRect l="5698" t="1446" r="2093" b="5235"/>
          <a:stretch/>
        </p:blipFill>
        <p:spPr>
          <a:xfrm>
            <a:off x="2588586" y="1184100"/>
            <a:ext cx="3875576" cy="294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p:nvPr/>
        </p:nvSpPr>
        <p:spPr>
          <a:xfrm>
            <a:off x="5316188" y="1284840"/>
            <a:ext cx="1568100" cy="441900"/>
          </a:xfrm>
          <a:prstGeom prst="rect">
            <a:avLst/>
          </a:prstGeom>
          <a:noFill/>
          <a:ln w="9525" cap="flat" cmpd="sng">
            <a:solidFill>
              <a:srgbClr val="FF9900"/>
            </a:solidFill>
            <a:prstDash val="dash"/>
            <a:round/>
            <a:headEnd type="none" w="sm" len="sm"/>
            <a:tailEnd type="none" w="sm" len="sm"/>
          </a:ln>
        </p:spPr>
        <p:txBody>
          <a:bodyPr spcFirstLastPara="1" wrap="square" lIns="89400" tIns="89400" rIns="89400" bIns="89400" anchor="ctr" anchorCtr="0">
            <a:noAutofit/>
          </a:bodyPr>
          <a:lstStyle/>
          <a:p>
            <a:pPr marL="0" lvl="0" indent="0" algn="l" rtl="0">
              <a:spcBef>
                <a:spcPts val="0"/>
              </a:spcBef>
              <a:spcAft>
                <a:spcPts val="0"/>
              </a:spcAft>
              <a:buNone/>
            </a:pPr>
            <a:endParaRPr/>
          </a:p>
        </p:txBody>
      </p:sp>
      <p:sp>
        <p:nvSpPr>
          <p:cNvPr id="174" name="Google Shape;174;p31"/>
          <p:cNvSpPr/>
          <p:nvPr/>
        </p:nvSpPr>
        <p:spPr>
          <a:xfrm>
            <a:off x="3229825" y="1825124"/>
            <a:ext cx="1458000" cy="365100"/>
          </a:xfrm>
          <a:prstGeom prst="roundRect">
            <a:avLst>
              <a:gd name="adj" fmla="val 15000"/>
            </a:avLst>
          </a:prstGeom>
          <a:solidFill>
            <a:srgbClr val="8E7CC3"/>
          </a:solid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Human Supervision?</a:t>
            </a:r>
            <a:endParaRPr sz="1200">
              <a:solidFill>
                <a:srgbClr val="FFFFFF"/>
              </a:solidFill>
              <a:latin typeface="Quattrocento Sans"/>
              <a:ea typeface="Quattrocento Sans"/>
              <a:cs typeface="Quattrocento Sans"/>
              <a:sym typeface="Quattrocento Sans"/>
            </a:endParaRPr>
          </a:p>
        </p:txBody>
      </p:sp>
      <p:sp>
        <p:nvSpPr>
          <p:cNvPr id="175" name="Google Shape;175;p31"/>
          <p:cNvSpPr/>
          <p:nvPr/>
        </p:nvSpPr>
        <p:spPr>
          <a:xfrm>
            <a:off x="5418937" y="1392952"/>
            <a:ext cx="1362600" cy="2601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Supervised</a:t>
            </a:r>
            <a:endParaRPr sz="1200">
              <a:solidFill>
                <a:srgbClr val="FFFFFF"/>
              </a:solidFill>
              <a:latin typeface="Quattrocento Sans"/>
              <a:ea typeface="Quattrocento Sans"/>
              <a:cs typeface="Quattrocento Sans"/>
              <a:sym typeface="Quattrocento Sans"/>
            </a:endParaRPr>
          </a:p>
        </p:txBody>
      </p:sp>
      <p:cxnSp>
        <p:nvCxnSpPr>
          <p:cNvPr id="176" name="Google Shape;176;p31"/>
          <p:cNvCxnSpPr>
            <a:stCxn id="174" idx="3"/>
            <a:endCxn id="175" idx="1"/>
          </p:cNvCxnSpPr>
          <p:nvPr/>
        </p:nvCxnSpPr>
        <p:spPr>
          <a:xfrm rot="10800000" flipH="1">
            <a:off x="4687825" y="1522874"/>
            <a:ext cx="731100" cy="484800"/>
          </a:xfrm>
          <a:prstGeom prst="straightConnector1">
            <a:avLst/>
          </a:prstGeom>
          <a:noFill/>
          <a:ln w="38100" cap="flat" cmpd="sng">
            <a:solidFill>
              <a:srgbClr val="6F6A5A"/>
            </a:solidFill>
            <a:prstDash val="solid"/>
            <a:miter lim="8000"/>
            <a:headEnd type="none" w="sm" len="sm"/>
            <a:tailEnd type="triangle" w="med" len="med"/>
          </a:ln>
        </p:spPr>
      </p:cxnSp>
      <p:cxnSp>
        <p:nvCxnSpPr>
          <p:cNvPr id="177" name="Google Shape;177;p31"/>
          <p:cNvCxnSpPr>
            <a:stCxn id="174" idx="3"/>
            <a:endCxn id="178" idx="1"/>
          </p:cNvCxnSpPr>
          <p:nvPr/>
        </p:nvCxnSpPr>
        <p:spPr>
          <a:xfrm>
            <a:off x="4687825" y="2007674"/>
            <a:ext cx="780300" cy="21600"/>
          </a:xfrm>
          <a:prstGeom prst="straightConnector1">
            <a:avLst/>
          </a:prstGeom>
          <a:noFill/>
          <a:ln w="38100" cap="flat" cmpd="sng">
            <a:solidFill>
              <a:srgbClr val="6F6A5A"/>
            </a:solidFill>
            <a:prstDash val="solid"/>
            <a:miter lim="8000"/>
            <a:headEnd type="none" w="sm" len="sm"/>
            <a:tailEnd type="triangle" w="med" len="med"/>
          </a:ln>
        </p:spPr>
      </p:cxnSp>
      <p:cxnSp>
        <p:nvCxnSpPr>
          <p:cNvPr id="179" name="Google Shape;179;p31"/>
          <p:cNvCxnSpPr>
            <a:stCxn id="174" idx="3"/>
          </p:cNvCxnSpPr>
          <p:nvPr/>
        </p:nvCxnSpPr>
        <p:spPr>
          <a:xfrm>
            <a:off x="4687825" y="2007674"/>
            <a:ext cx="732600" cy="632700"/>
          </a:xfrm>
          <a:prstGeom prst="straightConnector1">
            <a:avLst/>
          </a:prstGeom>
          <a:noFill/>
          <a:ln w="38100" cap="flat" cmpd="sng">
            <a:solidFill>
              <a:srgbClr val="6F6A5A"/>
            </a:solidFill>
            <a:prstDash val="solid"/>
            <a:miter lim="8000"/>
            <a:headEnd type="none" w="sm" len="sm"/>
            <a:tailEnd type="triangle" w="med" len="med"/>
          </a:ln>
        </p:spPr>
      </p:cxnSp>
      <p:cxnSp>
        <p:nvCxnSpPr>
          <p:cNvPr id="180" name="Google Shape;180;p31"/>
          <p:cNvCxnSpPr>
            <a:stCxn id="175" idx="3"/>
          </p:cNvCxnSpPr>
          <p:nvPr/>
        </p:nvCxnSpPr>
        <p:spPr>
          <a:xfrm rot="10800000" flipH="1">
            <a:off x="6781537" y="1281503"/>
            <a:ext cx="649500" cy="241500"/>
          </a:xfrm>
          <a:prstGeom prst="straightConnector1">
            <a:avLst/>
          </a:prstGeom>
          <a:noFill/>
          <a:ln w="38100" cap="flat" cmpd="sng">
            <a:solidFill>
              <a:srgbClr val="6F6A5A"/>
            </a:solidFill>
            <a:prstDash val="solid"/>
            <a:miter lim="8000"/>
            <a:headEnd type="none" w="sm" len="sm"/>
            <a:tailEnd type="triangle" w="med" len="med"/>
          </a:ln>
        </p:spPr>
      </p:cxnSp>
      <p:cxnSp>
        <p:nvCxnSpPr>
          <p:cNvPr id="181" name="Google Shape;181;p31"/>
          <p:cNvCxnSpPr>
            <a:stCxn id="175" idx="3"/>
            <a:endCxn id="182" idx="1"/>
          </p:cNvCxnSpPr>
          <p:nvPr/>
        </p:nvCxnSpPr>
        <p:spPr>
          <a:xfrm>
            <a:off x="6781537" y="1523002"/>
            <a:ext cx="668400" cy="223500"/>
          </a:xfrm>
          <a:prstGeom prst="straightConnector1">
            <a:avLst/>
          </a:prstGeom>
          <a:noFill/>
          <a:ln w="38100" cap="flat" cmpd="sng">
            <a:solidFill>
              <a:srgbClr val="6F6A5A"/>
            </a:solidFill>
            <a:prstDash val="solid"/>
            <a:miter lim="8000"/>
            <a:headEnd type="none" w="sm" len="sm"/>
            <a:tailEnd type="triangle" w="med" len="med"/>
          </a:ln>
        </p:spPr>
      </p:cxnSp>
      <p:sp>
        <p:nvSpPr>
          <p:cNvPr id="183" name="Google Shape;183;p31"/>
          <p:cNvSpPr/>
          <p:nvPr/>
        </p:nvSpPr>
        <p:spPr>
          <a:xfrm>
            <a:off x="331688" y="2896335"/>
            <a:ext cx="1872900" cy="4764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500" i="0" u="none" strike="noStrike" cap="none">
                <a:solidFill>
                  <a:srgbClr val="FFFFFF"/>
                </a:solidFill>
                <a:latin typeface="Quattrocento Sans"/>
                <a:ea typeface="Quattrocento Sans"/>
                <a:cs typeface="Quattrocento Sans"/>
                <a:sym typeface="Quattrocento Sans"/>
              </a:rPr>
              <a:t>Machine Learning </a:t>
            </a:r>
            <a:endParaRPr sz="500">
              <a:solidFill>
                <a:srgbClr val="FFFFFF"/>
              </a:solidFill>
              <a:latin typeface="Quattrocento Sans"/>
              <a:ea typeface="Quattrocento Sans"/>
              <a:cs typeface="Quattrocento Sans"/>
              <a:sym typeface="Quattrocento Sans"/>
            </a:endParaRPr>
          </a:p>
        </p:txBody>
      </p:sp>
      <p:cxnSp>
        <p:nvCxnSpPr>
          <p:cNvPr id="184" name="Google Shape;184;p31"/>
          <p:cNvCxnSpPr>
            <a:endCxn id="174" idx="1"/>
          </p:cNvCxnSpPr>
          <p:nvPr/>
        </p:nvCxnSpPr>
        <p:spPr>
          <a:xfrm rot="10800000" flipH="1">
            <a:off x="2096725" y="2007674"/>
            <a:ext cx="1133100" cy="839100"/>
          </a:xfrm>
          <a:prstGeom prst="straightConnector1">
            <a:avLst/>
          </a:prstGeom>
          <a:noFill/>
          <a:ln w="38100" cap="flat" cmpd="sng">
            <a:solidFill>
              <a:srgbClr val="6F6A5A"/>
            </a:solidFill>
            <a:prstDash val="dash"/>
            <a:miter lim="8000"/>
            <a:headEnd type="none" w="sm" len="sm"/>
            <a:tailEnd type="none" w="med" len="med"/>
          </a:ln>
        </p:spPr>
      </p:cxnSp>
      <p:sp>
        <p:nvSpPr>
          <p:cNvPr id="185" name="Google Shape;185;p31"/>
          <p:cNvSpPr/>
          <p:nvPr/>
        </p:nvSpPr>
        <p:spPr>
          <a:xfrm>
            <a:off x="5468112" y="1930140"/>
            <a:ext cx="1362600" cy="2601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Unsupervised</a:t>
            </a:r>
            <a:endParaRPr sz="1200">
              <a:solidFill>
                <a:srgbClr val="FFFFFF"/>
              </a:solidFill>
              <a:latin typeface="Quattrocento Sans"/>
              <a:ea typeface="Quattrocento Sans"/>
              <a:cs typeface="Quattrocento Sans"/>
              <a:sym typeface="Quattrocento Sans"/>
            </a:endParaRPr>
          </a:p>
        </p:txBody>
      </p:sp>
      <p:sp>
        <p:nvSpPr>
          <p:cNvPr id="186" name="Google Shape;186;p31"/>
          <p:cNvSpPr/>
          <p:nvPr/>
        </p:nvSpPr>
        <p:spPr>
          <a:xfrm>
            <a:off x="5468112" y="2534153"/>
            <a:ext cx="1362600" cy="2601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Reinforcement</a:t>
            </a:r>
            <a:endParaRPr sz="1200">
              <a:solidFill>
                <a:srgbClr val="FFFFFF"/>
              </a:solidFill>
              <a:latin typeface="Quattrocento Sans"/>
              <a:ea typeface="Quattrocento Sans"/>
              <a:cs typeface="Quattrocento Sans"/>
              <a:sym typeface="Quattrocento Sans"/>
            </a:endParaRPr>
          </a:p>
        </p:txBody>
      </p:sp>
      <p:sp>
        <p:nvSpPr>
          <p:cNvPr id="187" name="Google Shape;187;p31"/>
          <p:cNvSpPr/>
          <p:nvPr/>
        </p:nvSpPr>
        <p:spPr>
          <a:xfrm>
            <a:off x="7449812" y="1161753"/>
            <a:ext cx="1362600" cy="2601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lvl="0" indent="0" algn="ctr" rtl="0">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Classification</a:t>
            </a:r>
            <a:endParaRPr sz="1200">
              <a:solidFill>
                <a:srgbClr val="FFFFFF"/>
              </a:solidFill>
              <a:latin typeface="Quattrocento Sans"/>
              <a:ea typeface="Quattrocento Sans"/>
              <a:cs typeface="Quattrocento Sans"/>
              <a:sym typeface="Quattrocento Sans"/>
            </a:endParaRPr>
          </a:p>
        </p:txBody>
      </p:sp>
      <p:sp>
        <p:nvSpPr>
          <p:cNvPr id="182" name="Google Shape;182;p31"/>
          <p:cNvSpPr/>
          <p:nvPr/>
        </p:nvSpPr>
        <p:spPr>
          <a:xfrm>
            <a:off x="7449812" y="1616377"/>
            <a:ext cx="1362600" cy="260100"/>
          </a:xfrm>
          <a:prstGeom prst="roundRect">
            <a:avLst>
              <a:gd name="adj" fmla="val 15000"/>
            </a:avLst>
          </a:prstGeom>
          <a:blipFill rotWithShape="1">
            <a:blip r:embed="rId3">
              <a:alphaModFix/>
            </a:blip>
            <a:stretch>
              <a:fillRect/>
            </a:stretch>
          </a:blipFill>
          <a:ln>
            <a:noFill/>
          </a:ln>
        </p:spPr>
        <p:txBody>
          <a:bodyPr spcFirstLastPara="1" wrap="square" lIns="19300" tIns="19300" rIns="19300" bIns="19300" anchor="ctr" anchorCtr="0">
            <a:noAutofit/>
          </a:bodyPr>
          <a:lstStyle/>
          <a:p>
            <a:pPr marL="0" lvl="0" indent="0" algn="ctr" rtl="0">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Regression</a:t>
            </a:r>
            <a:endParaRPr sz="1200">
              <a:solidFill>
                <a:srgbClr val="FFFFFF"/>
              </a:solidFill>
              <a:latin typeface="Quattrocento Sans"/>
              <a:ea typeface="Quattrocento Sans"/>
              <a:cs typeface="Quattrocento Sans"/>
              <a:sym typeface="Quattrocento Sans"/>
            </a:endParaRPr>
          </a:p>
        </p:txBody>
      </p:sp>
      <p:sp>
        <p:nvSpPr>
          <p:cNvPr id="188" name="Google Shape;188;p31"/>
          <p:cNvSpPr/>
          <p:nvPr/>
        </p:nvSpPr>
        <p:spPr>
          <a:xfrm>
            <a:off x="3245400" y="4249879"/>
            <a:ext cx="1524000" cy="365100"/>
          </a:xfrm>
          <a:prstGeom prst="roundRect">
            <a:avLst>
              <a:gd name="adj" fmla="val 15000"/>
            </a:avLst>
          </a:prstGeom>
          <a:solidFill>
            <a:srgbClr val="8E7CC3"/>
          </a:solid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How they generalize?</a:t>
            </a:r>
            <a:endParaRPr sz="1200">
              <a:solidFill>
                <a:srgbClr val="FFFFFF"/>
              </a:solidFill>
              <a:latin typeface="Quattrocento Sans"/>
              <a:ea typeface="Quattrocento Sans"/>
              <a:cs typeface="Quattrocento Sans"/>
              <a:sym typeface="Quattrocento Sans"/>
            </a:endParaRPr>
          </a:p>
        </p:txBody>
      </p:sp>
      <p:cxnSp>
        <p:nvCxnSpPr>
          <p:cNvPr id="189" name="Google Shape;189;p31"/>
          <p:cNvCxnSpPr/>
          <p:nvPr/>
        </p:nvCxnSpPr>
        <p:spPr>
          <a:xfrm>
            <a:off x="2161817" y="3146007"/>
            <a:ext cx="1083600" cy="253200"/>
          </a:xfrm>
          <a:prstGeom prst="straightConnector1">
            <a:avLst/>
          </a:prstGeom>
          <a:noFill/>
          <a:ln w="38100" cap="flat" cmpd="sng">
            <a:solidFill>
              <a:srgbClr val="6F6A5A"/>
            </a:solidFill>
            <a:prstDash val="dash"/>
            <a:miter lim="8000"/>
            <a:headEnd type="none" w="sm" len="sm"/>
            <a:tailEnd type="none" w="med" len="med"/>
          </a:ln>
        </p:spPr>
      </p:cxnSp>
      <p:cxnSp>
        <p:nvCxnSpPr>
          <p:cNvPr id="190" name="Google Shape;190;p31"/>
          <p:cNvCxnSpPr>
            <a:endCxn id="188" idx="1"/>
          </p:cNvCxnSpPr>
          <p:nvPr/>
        </p:nvCxnSpPr>
        <p:spPr>
          <a:xfrm>
            <a:off x="1951800" y="3458629"/>
            <a:ext cx="1293600" cy="973800"/>
          </a:xfrm>
          <a:prstGeom prst="straightConnector1">
            <a:avLst/>
          </a:prstGeom>
          <a:noFill/>
          <a:ln w="38100" cap="flat" cmpd="sng">
            <a:solidFill>
              <a:srgbClr val="6F6A5A"/>
            </a:solidFill>
            <a:prstDash val="dash"/>
            <a:miter lim="8000"/>
            <a:headEnd type="none" w="sm" len="sm"/>
            <a:tailEnd type="none" w="med" len="med"/>
          </a:ln>
        </p:spPr>
      </p:cxnSp>
      <p:sp>
        <p:nvSpPr>
          <p:cNvPr id="191" name="Google Shape;191;p31"/>
          <p:cNvSpPr/>
          <p:nvPr/>
        </p:nvSpPr>
        <p:spPr>
          <a:xfrm>
            <a:off x="3229825" y="3259574"/>
            <a:ext cx="1458000" cy="365100"/>
          </a:xfrm>
          <a:prstGeom prst="roundRect">
            <a:avLst>
              <a:gd name="adj" fmla="val 15000"/>
            </a:avLst>
          </a:prstGeom>
          <a:solidFill>
            <a:srgbClr val="8E7CC3"/>
          </a:solidFill>
          <a:ln>
            <a:noFill/>
          </a:ln>
        </p:spPr>
        <p:txBody>
          <a:bodyPr spcFirstLastPara="1" wrap="square" lIns="19300" tIns="19300" rIns="19300" bIns="19300" anchor="ctr" anchorCtr="0">
            <a:noAutofit/>
          </a:bodyPr>
          <a:lstStyle/>
          <a:p>
            <a:pPr marL="0" marR="0" lvl="0" indent="0" algn="ctr" rtl="0">
              <a:lnSpc>
                <a:spcPct val="100000"/>
              </a:lnSpc>
              <a:spcBef>
                <a:spcPts val="0"/>
              </a:spcBef>
              <a:spcAft>
                <a:spcPts val="0"/>
              </a:spcAft>
              <a:buClr>
                <a:srgbClr val="FFFFFF"/>
              </a:buClr>
              <a:buFont typeface="Gill Sans"/>
              <a:buNone/>
            </a:pPr>
            <a:r>
              <a:rPr lang="en" sz="1200">
                <a:solidFill>
                  <a:srgbClr val="FFFFFF"/>
                </a:solidFill>
                <a:latin typeface="Quattrocento Sans"/>
                <a:ea typeface="Quattrocento Sans"/>
                <a:cs typeface="Quattrocento Sans"/>
                <a:sym typeface="Quattrocento Sans"/>
              </a:rPr>
              <a:t>Learn Incrementally?</a:t>
            </a:r>
            <a:endParaRPr sz="1200">
              <a:solidFill>
                <a:srgbClr val="FFFFFF"/>
              </a:solidFill>
              <a:latin typeface="Quattrocento Sans"/>
              <a:ea typeface="Quattrocento Sans"/>
              <a:cs typeface="Quattrocento Sans"/>
              <a:sym typeface="Quattrocento Sans"/>
            </a:endParaRPr>
          </a:p>
        </p:txBody>
      </p:sp>
      <p:sp>
        <p:nvSpPr>
          <p:cNvPr id="192" name="Google Shape;192;p3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What is Classification ?</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8"/>
          <p:cNvSpPr txBox="1"/>
          <p:nvPr/>
        </p:nvSpPr>
        <p:spPr>
          <a:xfrm>
            <a:off x="539650" y="1530382"/>
            <a:ext cx="1585200" cy="50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Label</a:t>
            </a:r>
            <a:endParaRPr sz="1800">
              <a:solidFill>
                <a:srgbClr val="666666"/>
              </a:solidFill>
              <a:latin typeface="Quattrocento Sans"/>
              <a:ea typeface="Quattrocento Sans"/>
              <a:cs typeface="Quattrocento Sans"/>
              <a:sym typeface="Quattrocento Sans"/>
            </a:endParaRPr>
          </a:p>
        </p:txBody>
      </p:sp>
      <p:cxnSp>
        <p:nvCxnSpPr>
          <p:cNvPr id="557" name="Google Shape;557;p58"/>
          <p:cNvCxnSpPr>
            <a:stCxn id="556" idx="0"/>
          </p:cNvCxnSpPr>
          <p:nvPr/>
        </p:nvCxnSpPr>
        <p:spPr>
          <a:xfrm rot="10800000" flipH="1">
            <a:off x="1332250" y="1277482"/>
            <a:ext cx="1298400" cy="252900"/>
          </a:xfrm>
          <a:prstGeom prst="straightConnector1">
            <a:avLst/>
          </a:prstGeom>
          <a:noFill/>
          <a:ln w="19050" cap="flat" cmpd="sng">
            <a:solidFill>
              <a:srgbClr val="9E9E9E"/>
            </a:solidFill>
            <a:prstDash val="solid"/>
            <a:round/>
            <a:headEnd type="none" w="med" len="med"/>
            <a:tailEnd type="triangle" w="med" len="med"/>
          </a:ln>
        </p:spPr>
      </p:cxnSp>
      <p:sp>
        <p:nvSpPr>
          <p:cNvPr id="558" name="Google Shape;558;p5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pic>
        <p:nvPicPr>
          <p:cNvPr id="559" name="Google Shape;559;p58"/>
          <p:cNvPicPr preferRelativeResize="0"/>
          <p:nvPr/>
        </p:nvPicPr>
        <p:blipFill rotWithShape="1">
          <a:blip r:embed="rId3">
            <a:alphaModFix/>
          </a:blip>
          <a:srcRect l="5698" t="1446" r="2093" b="5235"/>
          <a:stretch/>
        </p:blipFill>
        <p:spPr>
          <a:xfrm>
            <a:off x="2588586" y="1184100"/>
            <a:ext cx="3875576" cy="2941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9"/>
          <p:cNvSpPr txBox="1"/>
          <p:nvPr/>
        </p:nvSpPr>
        <p:spPr>
          <a:xfrm>
            <a:off x="2898300" y="4347650"/>
            <a:ext cx="3347400" cy="59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Features?</a:t>
            </a:r>
            <a:endParaRPr sz="2400">
              <a:solidFill>
                <a:srgbClr val="666666"/>
              </a:solidFill>
              <a:latin typeface="Quattrocento Sans"/>
              <a:ea typeface="Quattrocento Sans"/>
              <a:cs typeface="Quattrocento Sans"/>
              <a:sym typeface="Quattrocento Sans"/>
            </a:endParaRPr>
          </a:p>
        </p:txBody>
      </p:sp>
      <p:sp>
        <p:nvSpPr>
          <p:cNvPr id="565" name="Google Shape;565;p5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pic>
        <p:nvPicPr>
          <p:cNvPr id="566" name="Google Shape;566;p59"/>
          <p:cNvPicPr preferRelativeResize="0"/>
          <p:nvPr/>
        </p:nvPicPr>
        <p:blipFill rotWithShape="1">
          <a:blip r:embed="rId3">
            <a:alphaModFix/>
          </a:blip>
          <a:srcRect l="5698" t="1446" r="2093" b="5235"/>
          <a:stretch/>
        </p:blipFill>
        <p:spPr>
          <a:xfrm>
            <a:off x="2588586" y="1184100"/>
            <a:ext cx="3875576" cy="2941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60"/>
          <p:cNvPicPr preferRelativeResize="0"/>
          <p:nvPr/>
        </p:nvPicPr>
        <p:blipFill rotWithShape="1">
          <a:blip r:embed="rId3">
            <a:alphaModFix/>
          </a:blip>
          <a:srcRect r="25172"/>
          <a:stretch/>
        </p:blipFill>
        <p:spPr>
          <a:xfrm>
            <a:off x="1264825" y="251463"/>
            <a:ext cx="6614326" cy="4640575"/>
          </a:xfrm>
          <a:prstGeom prst="rect">
            <a:avLst/>
          </a:prstGeom>
          <a:noFill/>
          <a:ln>
            <a:noFill/>
          </a:ln>
        </p:spPr>
      </p:pic>
      <p:pic>
        <p:nvPicPr>
          <p:cNvPr id="3" name="Picture 2">
            <a:extLst>
              <a:ext uri="{FF2B5EF4-FFF2-40B4-BE49-F238E27FC236}">
                <a16:creationId xmlns:a16="http://schemas.microsoft.com/office/drawing/2014/main" id="{A8B386F8-A262-D500-1880-DB30567C7071}"/>
              </a:ext>
            </a:extLst>
          </p:cNvPr>
          <p:cNvPicPr>
            <a:picLocks noChangeAspect="1"/>
          </p:cNvPicPr>
          <p:nvPr/>
        </p:nvPicPr>
        <p:blipFill>
          <a:blip r:embed="rId4"/>
          <a:stretch>
            <a:fillRect/>
          </a:stretch>
        </p:blipFill>
        <p:spPr>
          <a:xfrm>
            <a:off x="0" y="8083"/>
            <a:ext cx="9144000" cy="512733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61"/>
          <p:cNvPicPr preferRelativeResize="0"/>
          <p:nvPr/>
        </p:nvPicPr>
        <p:blipFill>
          <a:blip r:embed="rId3">
            <a:alphaModFix/>
          </a:blip>
          <a:stretch>
            <a:fillRect/>
          </a:stretch>
        </p:blipFill>
        <p:spPr>
          <a:xfrm>
            <a:off x="4347789" y="1385678"/>
            <a:ext cx="1302324" cy="1302350"/>
          </a:xfrm>
          <a:prstGeom prst="rect">
            <a:avLst/>
          </a:prstGeom>
          <a:noFill/>
          <a:ln>
            <a:noFill/>
          </a:ln>
        </p:spPr>
      </p:pic>
      <p:pic>
        <p:nvPicPr>
          <p:cNvPr id="577" name="Google Shape;577;p61"/>
          <p:cNvPicPr preferRelativeResize="0"/>
          <p:nvPr/>
        </p:nvPicPr>
        <p:blipFill rotWithShape="1">
          <a:blip r:embed="rId4">
            <a:alphaModFix/>
          </a:blip>
          <a:srcRect l="19628" r="19809"/>
          <a:stretch/>
        </p:blipFill>
        <p:spPr>
          <a:xfrm>
            <a:off x="7717325" y="1620672"/>
            <a:ext cx="935100" cy="811603"/>
          </a:xfrm>
          <a:prstGeom prst="rect">
            <a:avLst/>
          </a:prstGeom>
          <a:noFill/>
          <a:ln>
            <a:noFill/>
          </a:ln>
        </p:spPr>
      </p:pic>
      <p:sp>
        <p:nvSpPr>
          <p:cNvPr id="578" name="Google Shape;578;p61"/>
          <p:cNvSpPr/>
          <p:nvPr/>
        </p:nvSpPr>
        <p:spPr>
          <a:xfrm>
            <a:off x="2889089" y="1621775"/>
            <a:ext cx="1071600" cy="809400"/>
          </a:xfrm>
          <a:prstGeom prst="right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579" name="Google Shape;579;p61"/>
          <p:cNvSpPr/>
          <p:nvPr/>
        </p:nvSpPr>
        <p:spPr>
          <a:xfrm>
            <a:off x="6216175" y="1632150"/>
            <a:ext cx="935100" cy="809400"/>
          </a:xfrm>
          <a:prstGeom prst="right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580" name="Google Shape;580;p61"/>
          <p:cNvSpPr txBox="1"/>
          <p:nvPr/>
        </p:nvSpPr>
        <p:spPr>
          <a:xfrm>
            <a:off x="4182222" y="2942563"/>
            <a:ext cx="1633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Algorithm</a:t>
            </a:r>
            <a:endParaRPr sz="1800">
              <a:solidFill>
                <a:srgbClr val="666666"/>
              </a:solidFill>
              <a:latin typeface="Quattrocento Sans"/>
              <a:ea typeface="Quattrocento Sans"/>
              <a:cs typeface="Quattrocento Sans"/>
              <a:sym typeface="Quattrocento Sans"/>
            </a:endParaRPr>
          </a:p>
        </p:txBody>
      </p:sp>
      <p:sp>
        <p:nvSpPr>
          <p:cNvPr id="581" name="Google Shape;581;p61"/>
          <p:cNvSpPr txBox="1"/>
          <p:nvPr/>
        </p:nvSpPr>
        <p:spPr>
          <a:xfrm>
            <a:off x="7368134" y="2688013"/>
            <a:ext cx="16335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a:t>
            </a:r>
            <a:endParaRPr sz="1800">
              <a:solidFill>
                <a:srgbClr val="666666"/>
              </a:solidFill>
              <a:latin typeface="Quattrocento Sans"/>
              <a:ea typeface="Quattrocento Sans"/>
              <a:cs typeface="Quattrocento Sans"/>
              <a:sym typeface="Quattrocento Sans"/>
            </a:endParaRPr>
          </a:p>
        </p:txBody>
      </p:sp>
      <p:sp>
        <p:nvSpPr>
          <p:cNvPr id="582" name="Google Shape;582;p61"/>
          <p:cNvSpPr txBox="1"/>
          <p:nvPr/>
        </p:nvSpPr>
        <p:spPr>
          <a:xfrm>
            <a:off x="142350" y="3011725"/>
            <a:ext cx="3018000" cy="9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Input data in tabular form - Includes both features and labels</a:t>
            </a:r>
            <a:endParaRPr sz="1800">
              <a:solidFill>
                <a:srgbClr val="666666"/>
              </a:solidFill>
              <a:latin typeface="Quattrocento Sans"/>
              <a:ea typeface="Quattrocento Sans"/>
              <a:cs typeface="Quattrocento Sans"/>
              <a:sym typeface="Quattrocento Sans"/>
            </a:endParaRPr>
          </a:p>
        </p:txBody>
      </p:sp>
      <p:pic>
        <p:nvPicPr>
          <p:cNvPr id="583" name="Google Shape;583;p61"/>
          <p:cNvPicPr preferRelativeResize="0"/>
          <p:nvPr/>
        </p:nvPicPr>
        <p:blipFill>
          <a:blip r:embed="rId5">
            <a:alphaModFix/>
          </a:blip>
          <a:stretch>
            <a:fillRect/>
          </a:stretch>
        </p:blipFill>
        <p:spPr>
          <a:xfrm>
            <a:off x="546113" y="1197550"/>
            <a:ext cx="2210466" cy="1657850"/>
          </a:xfrm>
          <a:prstGeom prst="rect">
            <a:avLst/>
          </a:prstGeom>
          <a:noFill/>
          <a:ln>
            <a:noFill/>
          </a:ln>
        </p:spPr>
      </p:pic>
      <p:sp>
        <p:nvSpPr>
          <p:cNvPr id="584" name="Google Shape;584;p6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2"/>
          <p:cNvSpPr txBox="1"/>
          <p:nvPr/>
        </p:nvSpPr>
        <p:spPr>
          <a:xfrm>
            <a:off x="357188" y="1051682"/>
            <a:ext cx="8429700" cy="33807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Looking at one of the data samples</a:t>
            </a:r>
            <a:endParaRPr sz="19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8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%matplotlib inline</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import matplotlib as mpl</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import matplotlib.pyplot as plt</a:t>
            </a:r>
            <a:endParaRPr sz="1600">
              <a:solidFill>
                <a:srgbClr val="666666"/>
              </a:solidFill>
              <a:latin typeface="Consolas"/>
              <a:ea typeface="Consolas"/>
              <a:cs typeface="Consolas"/>
              <a:sym typeface="Consolas"/>
            </a:endParaRPr>
          </a:p>
          <a:p>
            <a:pPr marL="0" lvl="0" indent="0" algn="l" rtl="0">
              <a:spcBef>
                <a:spcPts val="0"/>
              </a:spcBef>
              <a:spcAft>
                <a:spcPts val="0"/>
              </a:spcAft>
              <a:buNone/>
            </a:pP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some_digit = X[0]</a:t>
            </a:r>
            <a:endParaRPr sz="1600">
              <a:solidFill>
                <a:srgbClr val="666666"/>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some_digit_image = some_digit.reshape(28, 28)</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plt.imshow(some_digit_image, cmap=mpl.cm.binary)</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plt.axis("off")</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 </a:t>
            </a:r>
            <a:r>
              <a:rPr lang="en" sz="1600">
                <a:solidFill>
                  <a:srgbClr val="666666"/>
                </a:solidFill>
                <a:latin typeface="Consolas"/>
                <a:ea typeface="Consolas"/>
                <a:cs typeface="Consolas"/>
                <a:sym typeface="Consolas"/>
              </a:rPr>
              <a:t>plt.show()</a:t>
            </a:r>
            <a:endParaRPr sz="1600">
              <a:solidFill>
                <a:srgbClr val="666666"/>
              </a:solidFill>
              <a:latin typeface="Consolas"/>
              <a:ea typeface="Consolas"/>
              <a:cs typeface="Consolas"/>
              <a:sym typeface="Consolas"/>
            </a:endParaRPr>
          </a:p>
        </p:txBody>
      </p:sp>
      <p:sp>
        <p:nvSpPr>
          <p:cNvPr id="590" name="Google Shape;590;p62"/>
          <p:cNvSpPr txBox="1"/>
          <p:nvPr/>
        </p:nvSpPr>
        <p:spPr>
          <a:xfrm>
            <a:off x="3427559" y="4345220"/>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2000" b="1">
                <a:solidFill>
                  <a:srgbClr val="666666"/>
                </a:solidFill>
                <a:latin typeface="Quattrocento Sans"/>
                <a:ea typeface="Quattrocento Sans"/>
                <a:cs typeface="Quattrocento Sans"/>
                <a:sym typeface="Quattrocento Sans"/>
              </a:rPr>
              <a:t>Switch to Notebook</a:t>
            </a:r>
            <a:endParaRPr sz="2000">
              <a:solidFill>
                <a:srgbClr val="666666"/>
              </a:solidFill>
              <a:latin typeface="Quattrocento Sans"/>
              <a:ea typeface="Quattrocento Sans"/>
              <a:cs typeface="Quattrocento Sans"/>
              <a:sym typeface="Quattrocento Sans"/>
            </a:endParaRPr>
          </a:p>
        </p:txBody>
      </p:sp>
      <p:pic>
        <p:nvPicPr>
          <p:cNvPr id="591" name="Google Shape;591;p62"/>
          <p:cNvPicPr preferRelativeResize="0"/>
          <p:nvPr/>
        </p:nvPicPr>
        <p:blipFill>
          <a:blip r:embed="rId3">
            <a:alphaModFix/>
          </a:blip>
          <a:stretch>
            <a:fillRect/>
          </a:stretch>
        </p:blipFill>
        <p:spPr>
          <a:xfrm>
            <a:off x="2867590" y="4298603"/>
            <a:ext cx="335866" cy="335866"/>
          </a:xfrm>
          <a:prstGeom prst="rect">
            <a:avLst/>
          </a:prstGeom>
          <a:noFill/>
          <a:ln>
            <a:noFill/>
          </a:ln>
        </p:spPr>
      </p:pic>
      <p:sp>
        <p:nvSpPr>
          <p:cNvPr id="592" name="Google Shape;592;p6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Fetching MNIST dataset in Scikit-Learn</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Fetching MNIST dataset in Scikit-Learn</a:t>
            </a:r>
            <a:endParaRPr sz="2300">
              <a:solidFill>
                <a:srgbClr val="666666"/>
              </a:solidFill>
              <a:latin typeface="Quattrocento Sans"/>
              <a:ea typeface="Quattrocento Sans"/>
              <a:cs typeface="Quattrocento Sans"/>
              <a:sym typeface="Quattrocento Sans"/>
            </a:endParaRPr>
          </a:p>
        </p:txBody>
      </p:sp>
      <p:sp>
        <p:nvSpPr>
          <p:cNvPr id="598" name="Google Shape;598;p63"/>
          <p:cNvSpPr txBox="1"/>
          <p:nvPr/>
        </p:nvSpPr>
        <p:spPr>
          <a:xfrm>
            <a:off x="357188" y="1051682"/>
            <a:ext cx="8429700" cy="448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Looking at one of the data samples</a:t>
            </a:r>
            <a:endParaRPr sz="19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9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p:txBody>
      </p:sp>
      <p:sp>
        <p:nvSpPr>
          <p:cNvPr id="599" name="Google Shape;599;p63"/>
          <p:cNvSpPr txBox="1"/>
          <p:nvPr/>
        </p:nvSpPr>
        <p:spPr>
          <a:xfrm>
            <a:off x="3427559" y="4345220"/>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Switch to Notebook</a:t>
            </a:r>
            <a:endParaRPr sz="900">
              <a:solidFill>
                <a:srgbClr val="666666"/>
              </a:solidFill>
              <a:latin typeface="Quattrocento Sans"/>
              <a:ea typeface="Quattrocento Sans"/>
              <a:cs typeface="Quattrocento Sans"/>
              <a:sym typeface="Quattrocento Sans"/>
            </a:endParaRPr>
          </a:p>
        </p:txBody>
      </p:sp>
      <p:pic>
        <p:nvPicPr>
          <p:cNvPr id="600" name="Google Shape;600;p63"/>
          <p:cNvPicPr preferRelativeResize="0"/>
          <p:nvPr/>
        </p:nvPicPr>
        <p:blipFill>
          <a:blip r:embed="rId3">
            <a:alphaModFix/>
          </a:blip>
          <a:stretch>
            <a:fillRect/>
          </a:stretch>
        </p:blipFill>
        <p:spPr>
          <a:xfrm>
            <a:off x="2867590" y="4298603"/>
            <a:ext cx="335866" cy="335866"/>
          </a:xfrm>
          <a:prstGeom prst="rect">
            <a:avLst/>
          </a:prstGeom>
          <a:noFill/>
          <a:ln>
            <a:noFill/>
          </a:ln>
        </p:spPr>
      </p:pic>
      <p:pic>
        <p:nvPicPr>
          <p:cNvPr id="601" name="Google Shape;601;p63"/>
          <p:cNvPicPr preferRelativeResize="0"/>
          <p:nvPr/>
        </p:nvPicPr>
        <p:blipFill>
          <a:blip r:embed="rId4">
            <a:alphaModFix/>
          </a:blip>
          <a:stretch>
            <a:fillRect/>
          </a:stretch>
        </p:blipFill>
        <p:spPr>
          <a:xfrm>
            <a:off x="2120379" y="1714355"/>
            <a:ext cx="3001600" cy="22695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4"/>
          <p:cNvSpPr/>
          <p:nvPr/>
        </p:nvSpPr>
        <p:spPr>
          <a:xfrm>
            <a:off x="509432" y="1987862"/>
            <a:ext cx="1269000" cy="1462200"/>
          </a:xfrm>
          <a:prstGeom prst="rect">
            <a:avLst/>
          </a:prstGeom>
          <a:solidFill>
            <a:srgbClr val="B6D7A8"/>
          </a:solidFill>
          <a:ln w="2857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Divide dataset into training and test samples</a:t>
            </a:r>
            <a:endParaRPr sz="1200" b="1">
              <a:solidFill>
                <a:srgbClr val="666666"/>
              </a:solidFill>
              <a:latin typeface="Quattrocento Sans"/>
              <a:ea typeface="Quattrocento Sans"/>
              <a:cs typeface="Quattrocento Sans"/>
              <a:sym typeface="Quattrocento Sans"/>
            </a:endParaRPr>
          </a:p>
        </p:txBody>
      </p:sp>
      <p:sp>
        <p:nvSpPr>
          <p:cNvPr id="607" name="Google Shape;607;p64"/>
          <p:cNvSpPr/>
          <p:nvPr/>
        </p:nvSpPr>
        <p:spPr>
          <a:xfrm>
            <a:off x="2256637"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Train</a:t>
            </a:r>
            <a:r>
              <a:rPr lang="en" sz="1200">
                <a:solidFill>
                  <a:srgbClr val="666666"/>
                </a:solidFill>
                <a:latin typeface="Quattrocento Sans"/>
                <a:ea typeface="Quattrocento Sans"/>
                <a:cs typeface="Quattrocento Sans"/>
                <a:sym typeface="Quattrocento Sans"/>
              </a:rPr>
              <a:t> the classifier using training dataset</a:t>
            </a:r>
            <a:endParaRPr sz="1200">
              <a:solidFill>
                <a:srgbClr val="666666"/>
              </a:solidFill>
              <a:latin typeface="Quattrocento Sans"/>
              <a:ea typeface="Quattrocento Sans"/>
              <a:cs typeface="Quattrocento Sans"/>
              <a:sym typeface="Quattrocento Sans"/>
            </a:endParaRPr>
          </a:p>
        </p:txBody>
      </p:sp>
      <p:sp>
        <p:nvSpPr>
          <p:cNvPr id="608" name="Google Shape;608;p64"/>
          <p:cNvSpPr/>
          <p:nvPr/>
        </p:nvSpPr>
        <p:spPr>
          <a:xfrm>
            <a:off x="3959612"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Test</a:t>
            </a:r>
            <a:r>
              <a:rPr lang="en" sz="1200">
                <a:solidFill>
                  <a:srgbClr val="666666"/>
                </a:solidFill>
                <a:latin typeface="Quattrocento Sans"/>
                <a:ea typeface="Quattrocento Sans"/>
                <a:cs typeface="Quattrocento Sans"/>
                <a:sym typeface="Quattrocento Sans"/>
              </a:rPr>
              <a:t> using test dataset</a:t>
            </a:r>
            <a:endParaRPr sz="1200">
              <a:solidFill>
                <a:srgbClr val="666666"/>
              </a:solidFill>
              <a:latin typeface="Quattrocento Sans"/>
              <a:ea typeface="Quattrocento Sans"/>
              <a:cs typeface="Quattrocento Sans"/>
              <a:sym typeface="Quattrocento Sans"/>
            </a:endParaRPr>
          </a:p>
        </p:txBody>
      </p:sp>
      <p:cxnSp>
        <p:nvCxnSpPr>
          <p:cNvPr id="609" name="Google Shape;609;p64"/>
          <p:cNvCxnSpPr>
            <a:stCxn id="606" idx="3"/>
            <a:endCxn id="607" idx="1"/>
          </p:cNvCxnSpPr>
          <p:nvPr/>
        </p:nvCxnSpPr>
        <p:spPr>
          <a:xfrm>
            <a:off x="1778432" y="2718962"/>
            <a:ext cx="478200" cy="0"/>
          </a:xfrm>
          <a:prstGeom prst="straightConnector1">
            <a:avLst/>
          </a:prstGeom>
          <a:noFill/>
          <a:ln w="38100" cap="flat" cmpd="sng">
            <a:solidFill>
              <a:schemeClr val="dk2"/>
            </a:solidFill>
            <a:prstDash val="solid"/>
            <a:round/>
            <a:headEnd type="none" w="med" len="med"/>
            <a:tailEnd type="triangle" w="med" len="med"/>
          </a:ln>
        </p:spPr>
      </p:cxnSp>
      <p:cxnSp>
        <p:nvCxnSpPr>
          <p:cNvPr id="610" name="Google Shape;610;p64"/>
          <p:cNvCxnSpPr>
            <a:stCxn id="607" idx="3"/>
            <a:endCxn id="608" idx="1"/>
          </p:cNvCxnSpPr>
          <p:nvPr/>
        </p:nvCxnSpPr>
        <p:spPr>
          <a:xfrm>
            <a:off x="3525637" y="2718962"/>
            <a:ext cx="434100" cy="0"/>
          </a:xfrm>
          <a:prstGeom prst="straightConnector1">
            <a:avLst/>
          </a:prstGeom>
          <a:noFill/>
          <a:ln w="38100" cap="flat" cmpd="sng">
            <a:solidFill>
              <a:schemeClr val="dk2"/>
            </a:solidFill>
            <a:prstDash val="solid"/>
            <a:round/>
            <a:headEnd type="none" w="med" len="med"/>
            <a:tailEnd type="triangle" w="med" len="med"/>
          </a:ln>
        </p:spPr>
      </p:cxnSp>
      <p:sp>
        <p:nvSpPr>
          <p:cNvPr id="611" name="Google Shape;611;p64"/>
          <p:cNvSpPr/>
          <p:nvPr/>
        </p:nvSpPr>
        <p:spPr>
          <a:xfrm>
            <a:off x="5662586"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a:t>
            </a:r>
            <a:r>
              <a:rPr lang="en" sz="1200">
                <a:solidFill>
                  <a:srgbClr val="666666"/>
                </a:solidFill>
                <a:latin typeface="Quattrocento Sans"/>
                <a:ea typeface="Quattrocento Sans"/>
                <a:cs typeface="Quattrocento Sans"/>
                <a:sym typeface="Quattrocento Sans"/>
              </a:rPr>
              <a:t> metrics (Finalize the model)</a:t>
            </a:r>
            <a:endParaRPr sz="1200">
              <a:solidFill>
                <a:srgbClr val="666666"/>
              </a:solidFill>
              <a:latin typeface="Quattrocento Sans"/>
              <a:ea typeface="Quattrocento Sans"/>
              <a:cs typeface="Quattrocento Sans"/>
              <a:sym typeface="Quattrocento Sans"/>
            </a:endParaRPr>
          </a:p>
        </p:txBody>
      </p:sp>
      <p:cxnSp>
        <p:nvCxnSpPr>
          <p:cNvPr id="612" name="Google Shape;612;p64"/>
          <p:cNvCxnSpPr/>
          <p:nvPr/>
        </p:nvCxnSpPr>
        <p:spPr>
          <a:xfrm>
            <a:off x="5238444" y="2718948"/>
            <a:ext cx="433800" cy="0"/>
          </a:xfrm>
          <a:prstGeom prst="straightConnector1">
            <a:avLst/>
          </a:prstGeom>
          <a:noFill/>
          <a:ln w="38100" cap="flat" cmpd="sng">
            <a:solidFill>
              <a:schemeClr val="dk2"/>
            </a:solidFill>
            <a:prstDash val="solid"/>
            <a:round/>
            <a:headEnd type="none" w="med" len="med"/>
            <a:tailEnd type="triangle" w="med" len="med"/>
          </a:ln>
        </p:spPr>
      </p:cxnSp>
      <p:sp>
        <p:nvSpPr>
          <p:cNvPr id="613" name="Google Shape;613;p6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Handwritten Digits Classifier - Training Process - Steps</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Training and Test dataset</a:t>
            </a:r>
            <a:endParaRPr sz="2300">
              <a:solidFill>
                <a:srgbClr val="666666"/>
              </a:solidFill>
              <a:latin typeface="Quattrocento Sans"/>
              <a:ea typeface="Quattrocento Sans"/>
              <a:cs typeface="Quattrocento Sans"/>
              <a:sym typeface="Quattrocento Sans"/>
            </a:endParaRPr>
          </a:p>
        </p:txBody>
      </p:sp>
      <p:sp>
        <p:nvSpPr>
          <p:cNvPr id="619" name="Google Shape;619;p65"/>
          <p:cNvSpPr/>
          <p:nvPr/>
        </p:nvSpPr>
        <p:spPr>
          <a:xfrm>
            <a:off x="357187" y="1237775"/>
            <a:ext cx="2892300" cy="316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58925" tIns="58925" rIns="58925" bIns="58925" anchor="ctr" anchorCtr="0">
            <a:noAutofit/>
          </a:bodyPr>
          <a:lstStyle/>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Entire dataset</a:t>
            </a:r>
            <a:endParaRPr sz="19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(70, 000 images)</a:t>
            </a:r>
            <a:endParaRPr sz="1900">
              <a:solidFill>
                <a:srgbClr val="666666"/>
              </a:solidFill>
              <a:latin typeface="Quattrocento Sans"/>
              <a:ea typeface="Quattrocento Sans"/>
              <a:cs typeface="Quattrocento Sans"/>
              <a:sym typeface="Quattrocento Sans"/>
            </a:endParaRPr>
          </a:p>
        </p:txBody>
      </p:sp>
      <p:sp>
        <p:nvSpPr>
          <p:cNvPr id="620" name="Google Shape;620;p65"/>
          <p:cNvSpPr/>
          <p:nvPr/>
        </p:nvSpPr>
        <p:spPr>
          <a:xfrm>
            <a:off x="5143554" y="889480"/>
            <a:ext cx="2892300" cy="255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58925" tIns="58925" rIns="58925" bIns="58925" anchor="ctr" anchorCtr="0">
            <a:noAutofit/>
          </a:bodyPr>
          <a:lstStyle/>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Training Dataset </a:t>
            </a:r>
            <a:endParaRPr sz="19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(60, 000 images) </a:t>
            </a:r>
            <a:endParaRPr sz="1900">
              <a:solidFill>
                <a:srgbClr val="666666"/>
              </a:solidFill>
              <a:latin typeface="Quattrocento Sans"/>
              <a:ea typeface="Quattrocento Sans"/>
              <a:cs typeface="Quattrocento Sans"/>
              <a:sym typeface="Quattrocento Sans"/>
            </a:endParaRPr>
          </a:p>
        </p:txBody>
      </p:sp>
      <p:sp>
        <p:nvSpPr>
          <p:cNvPr id="621" name="Google Shape;621;p65"/>
          <p:cNvSpPr/>
          <p:nvPr/>
        </p:nvSpPr>
        <p:spPr>
          <a:xfrm>
            <a:off x="5143554" y="3788383"/>
            <a:ext cx="2892300" cy="61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58925" tIns="58925" rIns="58925" bIns="58925" anchor="ctr" anchorCtr="0">
            <a:noAutofit/>
          </a:bodyPr>
          <a:lstStyle/>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Test Dataset</a:t>
            </a:r>
            <a:endParaRPr sz="19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(10, 000 images)</a:t>
            </a:r>
            <a:endParaRPr sz="1900">
              <a:solidFill>
                <a:srgbClr val="666666"/>
              </a:solidFill>
              <a:latin typeface="Quattrocento Sans"/>
              <a:ea typeface="Quattrocento Sans"/>
              <a:cs typeface="Quattrocento Sans"/>
              <a:sym typeface="Quattrocento Sans"/>
            </a:endParaRPr>
          </a:p>
        </p:txBody>
      </p:sp>
      <p:cxnSp>
        <p:nvCxnSpPr>
          <p:cNvPr id="622" name="Google Shape;622;p65"/>
          <p:cNvCxnSpPr>
            <a:stCxn id="619" idx="3"/>
            <a:endCxn id="620" idx="1"/>
          </p:cNvCxnSpPr>
          <p:nvPr/>
        </p:nvCxnSpPr>
        <p:spPr>
          <a:xfrm rot="10800000" flipH="1">
            <a:off x="3249487" y="2164625"/>
            <a:ext cx="1894200" cy="656400"/>
          </a:xfrm>
          <a:prstGeom prst="straightConnector1">
            <a:avLst/>
          </a:prstGeom>
          <a:noFill/>
          <a:ln w="28575" cap="flat" cmpd="sng">
            <a:solidFill>
              <a:schemeClr val="dk2"/>
            </a:solidFill>
            <a:prstDash val="solid"/>
            <a:round/>
            <a:headEnd type="none" w="med" len="med"/>
            <a:tailEnd type="triangle" w="med" len="med"/>
          </a:ln>
        </p:spPr>
      </p:cxnSp>
      <p:cxnSp>
        <p:nvCxnSpPr>
          <p:cNvPr id="623" name="Google Shape;623;p65"/>
          <p:cNvCxnSpPr>
            <a:stCxn id="619" idx="3"/>
            <a:endCxn id="621" idx="1"/>
          </p:cNvCxnSpPr>
          <p:nvPr/>
        </p:nvCxnSpPr>
        <p:spPr>
          <a:xfrm>
            <a:off x="3249487" y="2821025"/>
            <a:ext cx="1894200" cy="12753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Dividing dataset into training and test samples</a:t>
            </a:r>
            <a:endParaRPr sz="2300">
              <a:solidFill>
                <a:srgbClr val="666666"/>
              </a:solidFill>
              <a:latin typeface="Quattrocento Sans"/>
              <a:ea typeface="Quattrocento Sans"/>
              <a:cs typeface="Quattrocento Sans"/>
              <a:sym typeface="Quattrocento Sans"/>
            </a:endParaRPr>
          </a:p>
        </p:txBody>
      </p:sp>
      <p:sp>
        <p:nvSpPr>
          <p:cNvPr id="629" name="Google Shape;629;p66"/>
          <p:cNvSpPr txBox="1"/>
          <p:nvPr/>
        </p:nvSpPr>
        <p:spPr>
          <a:xfrm>
            <a:off x="357188" y="1659472"/>
            <a:ext cx="8572500" cy="2217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b="1">
                <a:solidFill>
                  <a:srgbClr val="666666"/>
                </a:solidFill>
                <a:latin typeface="Consolas"/>
                <a:ea typeface="Consolas"/>
                <a:cs typeface="Consolas"/>
                <a:sym typeface="Consolas"/>
              </a:rPr>
              <a:t>&gt;&gt;&gt;</a:t>
            </a:r>
            <a:r>
              <a:rPr lang="en">
                <a:solidFill>
                  <a:srgbClr val="666666"/>
                </a:solidFill>
                <a:latin typeface="Consolas"/>
                <a:ea typeface="Consolas"/>
                <a:cs typeface="Consolas"/>
                <a:sym typeface="Consolas"/>
              </a:rPr>
              <a:t> X_train, X_test, y_train, y_test = X[:60000], X[60000:], y[:60000], y[60000:]</a:t>
            </a:r>
            <a:endParaRPr>
              <a:solidFill>
                <a:srgbClr val="666666"/>
              </a:solidFill>
              <a:latin typeface="Consolas"/>
              <a:ea typeface="Consolas"/>
              <a:cs typeface="Consolas"/>
              <a:sym typeface="Consolas"/>
            </a:endParaRPr>
          </a:p>
        </p:txBody>
      </p:sp>
      <p:sp>
        <p:nvSpPr>
          <p:cNvPr id="630" name="Google Shape;630;p66"/>
          <p:cNvSpPr/>
          <p:nvPr/>
        </p:nvSpPr>
        <p:spPr>
          <a:xfrm>
            <a:off x="357188" y="942429"/>
            <a:ext cx="8429700" cy="5868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Dividing dataset into training and test in python:</a:t>
            </a:r>
            <a:endParaRPr sz="1900" b="1">
              <a:solidFill>
                <a:srgbClr val="666666"/>
              </a:solidFill>
              <a:latin typeface="Quattrocento Sans"/>
              <a:ea typeface="Quattrocento Sans"/>
              <a:cs typeface="Quattrocento Sans"/>
              <a:sym typeface="Quattrocento Sans"/>
            </a:endParaRPr>
          </a:p>
        </p:txBody>
      </p:sp>
      <p:sp>
        <p:nvSpPr>
          <p:cNvPr id="631" name="Google Shape;631;p66"/>
          <p:cNvSpPr txBox="1"/>
          <p:nvPr/>
        </p:nvSpPr>
        <p:spPr>
          <a:xfrm>
            <a:off x="3427523" y="4398324"/>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Switch to Notebook</a:t>
            </a:r>
            <a:endParaRPr sz="900">
              <a:solidFill>
                <a:srgbClr val="666666"/>
              </a:solidFill>
              <a:latin typeface="Quattrocento Sans"/>
              <a:ea typeface="Quattrocento Sans"/>
              <a:cs typeface="Quattrocento Sans"/>
              <a:sym typeface="Quattrocento Sans"/>
            </a:endParaRPr>
          </a:p>
        </p:txBody>
      </p:sp>
      <p:pic>
        <p:nvPicPr>
          <p:cNvPr id="632" name="Google Shape;632;p66"/>
          <p:cNvPicPr preferRelativeResize="0"/>
          <p:nvPr/>
        </p:nvPicPr>
        <p:blipFill>
          <a:blip r:embed="rId3">
            <a:alphaModFix/>
          </a:blip>
          <a:stretch>
            <a:fillRect/>
          </a:stretch>
        </p:blipFill>
        <p:spPr>
          <a:xfrm>
            <a:off x="2867555" y="4351707"/>
            <a:ext cx="335866" cy="33586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638" name="Google Shape;638;p67"/>
          <p:cNvSpPr/>
          <p:nvPr/>
        </p:nvSpPr>
        <p:spPr>
          <a:xfrm>
            <a:off x="509432"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639" name="Google Shape;639;p67"/>
          <p:cNvSpPr/>
          <p:nvPr/>
        </p:nvSpPr>
        <p:spPr>
          <a:xfrm>
            <a:off x="2256637" y="1987862"/>
            <a:ext cx="1269000" cy="1462200"/>
          </a:xfrm>
          <a:prstGeom prst="rect">
            <a:avLst/>
          </a:prstGeom>
          <a:solidFill>
            <a:srgbClr val="B6D7A8"/>
          </a:solidFill>
          <a:ln w="2857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Train the model using training dataset</a:t>
            </a:r>
            <a:endParaRPr sz="1200" b="1">
              <a:solidFill>
                <a:srgbClr val="666666"/>
              </a:solidFill>
              <a:latin typeface="Quattrocento Sans"/>
              <a:ea typeface="Quattrocento Sans"/>
              <a:cs typeface="Quattrocento Sans"/>
              <a:sym typeface="Quattrocento Sans"/>
            </a:endParaRPr>
          </a:p>
        </p:txBody>
      </p:sp>
      <p:sp>
        <p:nvSpPr>
          <p:cNvPr id="640" name="Google Shape;640;p67"/>
          <p:cNvSpPr/>
          <p:nvPr/>
        </p:nvSpPr>
        <p:spPr>
          <a:xfrm>
            <a:off x="3959612"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test dataset</a:t>
            </a:r>
            <a:endParaRPr sz="1200">
              <a:solidFill>
                <a:srgbClr val="666666"/>
              </a:solidFill>
              <a:latin typeface="Quattrocento Sans"/>
              <a:ea typeface="Quattrocento Sans"/>
              <a:cs typeface="Quattrocento Sans"/>
              <a:sym typeface="Quattrocento Sans"/>
            </a:endParaRPr>
          </a:p>
        </p:txBody>
      </p:sp>
      <p:cxnSp>
        <p:nvCxnSpPr>
          <p:cNvPr id="641" name="Google Shape;641;p67"/>
          <p:cNvCxnSpPr>
            <a:stCxn id="638" idx="3"/>
            <a:endCxn id="639" idx="1"/>
          </p:cNvCxnSpPr>
          <p:nvPr/>
        </p:nvCxnSpPr>
        <p:spPr>
          <a:xfrm>
            <a:off x="1778432" y="2718962"/>
            <a:ext cx="478200" cy="0"/>
          </a:xfrm>
          <a:prstGeom prst="straightConnector1">
            <a:avLst/>
          </a:prstGeom>
          <a:noFill/>
          <a:ln w="9525" cap="flat" cmpd="sng">
            <a:solidFill>
              <a:schemeClr val="dk2"/>
            </a:solidFill>
            <a:prstDash val="solid"/>
            <a:round/>
            <a:headEnd type="none" w="med" len="med"/>
            <a:tailEnd type="triangle" w="med" len="med"/>
          </a:ln>
        </p:spPr>
      </p:cxnSp>
      <p:cxnSp>
        <p:nvCxnSpPr>
          <p:cNvPr id="642" name="Google Shape;642;p67"/>
          <p:cNvCxnSpPr>
            <a:stCxn id="639" idx="3"/>
            <a:endCxn id="640" idx="1"/>
          </p:cNvCxnSpPr>
          <p:nvPr/>
        </p:nvCxnSpPr>
        <p:spPr>
          <a:xfrm>
            <a:off x="3525637" y="2718962"/>
            <a:ext cx="434100" cy="0"/>
          </a:xfrm>
          <a:prstGeom prst="straightConnector1">
            <a:avLst/>
          </a:prstGeom>
          <a:noFill/>
          <a:ln w="9525" cap="flat" cmpd="sng">
            <a:solidFill>
              <a:schemeClr val="dk2"/>
            </a:solidFill>
            <a:prstDash val="solid"/>
            <a:round/>
            <a:headEnd type="none" w="med" len="med"/>
            <a:tailEnd type="triangle" w="med" len="med"/>
          </a:ln>
        </p:spPr>
      </p:cxnSp>
      <p:sp>
        <p:nvSpPr>
          <p:cNvPr id="643" name="Google Shape;643;p67"/>
          <p:cNvSpPr/>
          <p:nvPr/>
        </p:nvSpPr>
        <p:spPr>
          <a:xfrm>
            <a:off x="5662586" y="1987862"/>
            <a:ext cx="1269000" cy="1462200"/>
          </a:xfrm>
          <a:prstGeom prst="rect">
            <a:avLst/>
          </a:prstGeom>
          <a:noFill/>
          <a:ln w="9525" cap="flat" cmpd="sng">
            <a:solidFill>
              <a:srgbClr val="000000"/>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Performance metrics (Finalize the model)</a:t>
            </a:r>
            <a:endParaRPr sz="1200">
              <a:solidFill>
                <a:srgbClr val="666666"/>
              </a:solidFill>
              <a:latin typeface="Quattrocento Sans"/>
              <a:ea typeface="Quattrocento Sans"/>
              <a:cs typeface="Quattrocento Sans"/>
              <a:sym typeface="Quattrocento Sans"/>
            </a:endParaRPr>
          </a:p>
        </p:txBody>
      </p:sp>
      <p:cxnSp>
        <p:nvCxnSpPr>
          <p:cNvPr id="644" name="Google Shape;644;p67"/>
          <p:cNvCxnSpPr/>
          <p:nvPr/>
        </p:nvCxnSpPr>
        <p:spPr>
          <a:xfrm>
            <a:off x="5238444" y="2718948"/>
            <a:ext cx="4338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2"/>
          <p:cNvPicPr preferRelativeResize="0"/>
          <p:nvPr/>
        </p:nvPicPr>
        <p:blipFill>
          <a:blip r:embed="rId3">
            <a:alphaModFix/>
          </a:blip>
          <a:stretch>
            <a:fillRect/>
          </a:stretch>
        </p:blipFill>
        <p:spPr>
          <a:xfrm>
            <a:off x="3135250" y="2451500"/>
            <a:ext cx="1103191" cy="1527401"/>
          </a:xfrm>
          <a:prstGeom prst="rect">
            <a:avLst/>
          </a:prstGeom>
          <a:noFill/>
          <a:ln>
            <a:noFill/>
          </a:ln>
        </p:spPr>
      </p:pic>
      <p:sp>
        <p:nvSpPr>
          <p:cNvPr id="198" name="Google Shape;198;p32"/>
          <p:cNvSpPr txBox="1"/>
          <p:nvPr/>
        </p:nvSpPr>
        <p:spPr>
          <a:xfrm>
            <a:off x="5089025" y="2634174"/>
            <a:ext cx="9198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Cat</a:t>
            </a:r>
            <a:endParaRPr sz="1800">
              <a:solidFill>
                <a:srgbClr val="666666"/>
              </a:solidFill>
              <a:latin typeface="Quattrocento Sans"/>
              <a:ea typeface="Quattrocento Sans"/>
              <a:cs typeface="Quattrocento Sans"/>
              <a:sym typeface="Quattrocento Sans"/>
            </a:endParaRPr>
          </a:p>
        </p:txBody>
      </p:sp>
      <p:sp>
        <p:nvSpPr>
          <p:cNvPr id="199" name="Google Shape;199;p32"/>
          <p:cNvSpPr txBox="1"/>
          <p:nvPr/>
        </p:nvSpPr>
        <p:spPr>
          <a:xfrm>
            <a:off x="5088952" y="3489250"/>
            <a:ext cx="1294200" cy="30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Cat</a:t>
            </a:r>
            <a:endParaRPr sz="1800">
              <a:solidFill>
                <a:srgbClr val="666666"/>
              </a:solidFill>
              <a:latin typeface="Quattrocento Sans"/>
              <a:ea typeface="Quattrocento Sans"/>
              <a:cs typeface="Quattrocento Sans"/>
              <a:sym typeface="Quattrocento Sans"/>
            </a:endParaRPr>
          </a:p>
        </p:txBody>
      </p:sp>
      <p:cxnSp>
        <p:nvCxnSpPr>
          <p:cNvPr id="200" name="Google Shape;200;p32"/>
          <p:cNvCxnSpPr>
            <a:stCxn id="197" idx="3"/>
            <a:endCxn id="198" idx="1"/>
          </p:cNvCxnSpPr>
          <p:nvPr/>
        </p:nvCxnSpPr>
        <p:spPr>
          <a:xfrm rot="10800000" flipH="1">
            <a:off x="4238441" y="2787701"/>
            <a:ext cx="850500" cy="427500"/>
          </a:xfrm>
          <a:prstGeom prst="straightConnector1">
            <a:avLst/>
          </a:prstGeom>
          <a:noFill/>
          <a:ln w="28575" cap="flat" cmpd="sng">
            <a:solidFill>
              <a:srgbClr val="9E9E9E"/>
            </a:solidFill>
            <a:prstDash val="solid"/>
            <a:round/>
            <a:headEnd type="none" w="med" len="med"/>
            <a:tailEnd type="triangle" w="med" len="med"/>
          </a:ln>
        </p:spPr>
      </p:cxnSp>
      <p:cxnSp>
        <p:nvCxnSpPr>
          <p:cNvPr id="201" name="Google Shape;201;p32"/>
          <p:cNvCxnSpPr>
            <a:stCxn id="197" idx="3"/>
            <a:endCxn id="199" idx="1"/>
          </p:cNvCxnSpPr>
          <p:nvPr/>
        </p:nvCxnSpPr>
        <p:spPr>
          <a:xfrm>
            <a:off x="4238441" y="3215201"/>
            <a:ext cx="850500" cy="427500"/>
          </a:xfrm>
          <a:prstGeom prst="straightConnector1">
            <a:avLst/>
          </a:prstGeom>
          <a:noFill/>
          <a:ln w="28575" cap="flat" cmpd="sng">
            <a:solidFill>
              <a:srgbClr val="9E9E9E"/>
            </a:solidFill>
            <a:prstDash val="solid"/>
            <a:round/>
            <a:headEnd type="none" w="med" len="med"/>
            <a:tailEnd type="triangle" w="med" len="med"/>
          </a:ln>
        </p:spPr>
      </p:cxnSp>
      <p:sp>
        <p:nvSpPr>
          <p:cNvPr id="202" name="Google Shape;202;p3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What is Classification?</a:t>
            </a:r>
            <a:endParaRPr sz="2300">
              <a:solidFill>
                <a:srgbClr val="666666"/>
              </a:solidFill>
              <a:latin typeface="Quattrocento Sans"/>
              <a:ea typeface="Quattrocento Sans"/>
              <a:cs typeface="Quattrocento Sans"/>
              <a:sym typeface="Quattrocento Sans"/>
            </a:endParaRPr>
          </a:p>
        </p:txBody>
      </p:sp>
      <p:sp>
        <p:nvSpPr>
          <p:cNvPr id="203" name="Google Shape;203;p32"/>
          <p:cNvSpPr txBox="1"/>
          <p:nvPr/>
        </p:nvSpPr>
        <p:spPr>
          <a:xfrm>
            <a:off x="430750" y="1045702"/>
            <a:ext cx="8429700" cy="1054200"/>
          </a:xfrm>
          <a:prstGeom prst="rect">
            <a:avLst/>
          </a:prstGeom>
          <a:noFill/>
          <a:ln>
            <a:noFill/>
          </a:ln>
        </p:spPr>
        <p:txBody>
          <a:bodyPr spcFirstLastPara="1" wrap="square" lIns="58925" tIns="58925" rIns="58925" bIns="58925" anchor="t" anchorCtr="0">
            <a:noAutofit/>
          </a:bodyPr>
          <a:lstStyle/>
          <a:p>
            <a:pPr marL="0" lvl="0" indent="0" algn="l" rtl="0">
              <a:lnSpc>
                <a:spcPct val="115000"/>
              </a:lnSpc>
              <a:spcBef>
                <a:spcPts val="0"/>
              </a:spcBef>
              <a:spcAft>
                <a:spcPts val="0"/>
              </a:spcAft>
              <a:buNone/>
            </a:pPr>
            <a:r>
              <a:rPr lang="en" sz="1900" dirty="0">
                <a:solidFill>
                  <a:srgbClr val="666666"/>
                </a:solidFill>
                <a:latin typeface="Quattrocento Sans"/>
                <a:ea typeface="Quattrocento Sans"/>
                <a:cs typeface="Quattrocento Sans"/>
                <a:sym typeface="Quattrocento Sans"/>
              </a:rPr>
              <a:t>Classification is the task of </a:t>
            </a:r>
            <a:endParaRPr sz="1900" dirty="0">
              <a:solidFill>
                <a:srgbClr val="666666"/>
              </a:solidFill>
              <a:latin typeface="Quattrocento Sans"/>
              <a:ea typeface="Quattrocento Sans"/>
              <a:cs typeface="Quattrocento Sans"/>
              <a:sym typeface="Quattrocento Sans"/>
            </a:endParaRPr>
          </a:p>
          <a:p>
            <a:pPr marL="0" lvl="0" indent="0" algn="l" rtl="0">
              <a:lnSpc>
                <a:spcPct val="115000"/>
              </a:lnSpc>
              <a:spcBef>
                <a:spcPts val="0"/>
              </a:spcBef>
              <a:spcAft>
                <a:spcPts val="0"/>
              </a:spcAft>
              <a:buNone/>
            </a:pPr>
            <a:endParaRPr sz="1900" dirty="0">
              <a:solidFill>
                <a:srgbClr val="666666"/>
              </a:solidFill>
              <a:latin typeface="Quattrocento Sans"/>
              <a:ea typeface="Quattrocento Sans"/>
              <a:cs typeface="Quattrocento Sans"/>
              <a:sym typeface="Quattrocento Sans"/>
            </a:endParaRPr>
          </a:p>
          <a:p>
            <a:pPr marL="292100" lvl="0" indent="-260350" algn="l" rtl="0">
              <a:lnSpc>
                <a:spcPct val="115000"/>
              </a:lnSpc>
              <a:spcBef>
                <a:spcPts val="0"/>
              </a:spcBef>
              <a:spcAft>
                <a:spcPts val="0"/>
              </a:spcAft>
              <a:buClr>
                <a:srgbClr val="666666"/>
              </a:buClr>
              <a:buSzPts val="1900"/>
              <a:buFont typeface="Quattrocento Sans"/>
              <a:buChar char="●"/>
            </a:pPr>
            <a:r>
              <a:rPr lang="en" sz="1900" dirty="0">
                <a:solidFill>
                  <a:srgbClr val="666666"/>
                </a:solidFill>
                <a:latin typeface="Quattrocento Sans"/>
                <a:ea typeface="Quattrocento Sans"/>
                <a:cs typeface="Quattrocento Sans"/>
                <a:sym typeface="Quattrocento Sans"/>
              </a:rPr>
              <a:t>Identifying to which category a new observation belongs</a:t>
            </a:r>
            <a:endParaRPr sz="1900" dirty="0">
              <a:solidFill>
                <a:srgbClr val="666666"/>
              </a:solidFill>
              <a:latin typeface="Quattrocento Sans"/>
              <a:ea typeface="Quattrocento Sans"/>
              <a:cs typeface="Quattrocento Sans"/>
              <a:sym typeface="Quattrocento Sans"/>
            </a:endParaRPr>
          </a:p>
        </p:txBody>
      </p:sp>
      <p:sp>
        <p:nvSpPr>
          <p:cNvPr id="204" name="Google Shape;204;p32"/>
          <p:cNvSpPr txBox="1"/>
          <p:nvPr/>
        </p:nvSpPr>
        <p:spPr>
          <a:xfrm>
            <a:off x="2525250" y="4143050"/>
            <a:ext cx="40539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Cat or Not Cat Classifier</a:t>
            </a:r>
            <a:endParaRPr sz="1800" b="1">
              <a:solidFill>
                <a:srgbClr val="666666"/>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5C5BC989-BF3F-B072-25AF-191096ADF4D8}"/>
              </a:ext>
            </a:extLst>
          </p:cNvPr>
          <p:cNvPicPr>
            <a:picLocks noChangeAspect="1"/>
          </p:cNvPicPr>
          <p:nvPr/>
        </p:nvPicPr>
        <p:blipFill>
          <a:blip r:embed="rId4"/>
          <a:stretch>
            <a:fillRect/>
          </a:stretch>
        </p:blipFill>
        <p:spPr>
          <a:xfrm>
            <a:off x="2959" y="0"/>
            <a:ext cx="9138082"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 the Classifier using Training Dataset</a:t>
            </a:r>
            <a:endParaRPr sz="3200">
              <a:solidFill>
                <a:srgbClr val="666666"/>
              </a:solidFill>
              <a:latin typeface="Quattrocento Sans"/>
              <a:ea typeface="Quattrocento Sans"/>
              <a:cs typeface="Quattrocento Sans"/>
              <a:sym typeface="Quattrocento Sans"/>
            </a:endParaRPr>
          </a:p>
        </p:txBody>
      </p:sp>
      <p:pic>
        <p:nvPicPr>
          <p:cNvPr id="650" name="Google Shape;650;p68"/>
          <p:cNvPicPr preferRelativeResize="0"/>
          <p:nvPr/>
        </p:nvPicPr>
        <p:blipFill rotWithShape="1">
          <a:blip r:embed="rId3">
            <a:alphaModFix/>
          </a:blip>
          <a:srcRect l="48153" r="24876" b="67024"/>
          <a:stretch/>
        </p:blipFill>
        <p:spPr>
          <a:xfrm>
            <a:off x="870274" y="2108388"/>
            <a:ext cx="661975" cy="809424"/>
          </a:xfrm>
          <a:prstGeom prst="rect">
            <a:avLst/>
          </a:prstGeom>
          <a:noFill/>
          <a:ln>
            <a:noFill/>
          </a:ln>
        </p:spPr>
      </p:pic>
      <p:pic>
        <p:nvPicPr>
          <p:cNvPr id="651" name="Google Shape;651;p68"/>
          <p:cNvPicPr preferRelativeResize="0"/>
          <p:nvPr/>
        </p:nvPicPr>
        <p:blipFill rotWithShape="1">
          <a:blip r:embed="rId4">
            <a:alphaModFix/>
          </a:blip>
          <a:srcRect l="19628" r="19809"/>
          <a:stretch/>
        </p:blipFill>
        <p:spPr>
          <a:xfrm>
            <a:off x="3030241" y="1646299"/>
            <a:ext cx="1997388" cy="1733601"/>
          </a:xfrm>
          <a:prstGeom prst="rect">
            <a:avLst/>
          </a:prstGeom>
          <a:noFill/>
          <a:ln>
            <a:noFill/>
          </a:ln>
        </p:spPr>
      </p:pic>
      <p:sp>
        <p:nvSpPr>
          <p:cNvPr id="652" name="Google Shape;652;p68"/>
          <p:cNvSpPr txBox="1"/>
          <p:nvPr/>
        </p:nvSpPr>
        <p:spPr>
          <a:xfrm>
            <a:off x="3389188" y="3473000"/>
            <a:ext cx="1279500" cy="4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a:t>
            </a:r>
            <a:endParaRPr>
              <a:solidFill>
                <a:srgbClr val="666666"/>
              </a:solidFill>
              <a:latin typeface="Quattrocento Sans"/>
              <a:ea typeface="Quattrocento Sans"/>
              <a:cs typeface="Quattrocento Sans"/>
              <a:sym typeface="Quattrocento Sans"/>
            </a:endParaRPr>
          </a:p>
        </p:txBody>
      </p:sp>
      <p:sp>
        <p:nvSpPr>
          <p:cNvPr id="653" name="Google Shape;653;p68"/>
          <p:cNvSpPr/>
          <p:nvPr/>
        </p:nvSpPr>
        <p:spPr>
          <a:xfrm>
            <a:off x="1991163" y="2108400"/>
            <a:ext cx="961200" cy="809400"/>
          </a:xfrm>
          <a:prstGeom prst="rightArrow">
            <a:avLst>
              <a:gd name="adj1" fmla="val 50000"/>
              <a:gd name="adj2" fmla="val 50000"/>
            </a:avLst>
          </a:prstGeom>
          <a:noFill/>
          <a:ln w="1905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654" name="Google Shape;654;p68"/>
          <p:cNvSpPr/>
          <p:nvPr/>
        </p:nvSpPr>
        <p:spPr>
          <a:xfrm>
            <a:off x="5105513" y="2108400"/>
            <a:ext cx="2160900" cy="809400"/>
          </a:xfrm>
          <a:prstGeom prst="rightArrow">
            <a:avLst>
              <a:gd name="adj1" fmla="val 50000"/>
              <a:gd name="adj2" fmla="val 50000"/>
            </a:avLst>
          </a:prstGeom>
          <a:noFill/>
          <a:ln w="1905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E9E9E"/>
              </a:solidFill>
            </a:endParaRPr>
          </a:p>
        </p:txBody>
      </p:sp>
      <p:sp>
        <p:nvSpPr>
          <p:cNvPr id="655" name="Google Shape;655;p68"/>
          <p:cNvSpPr txBox="1"/>
          <p:nvPr/>
        </p:nvSpPr>
        <p:spPr>
          <a:xfrm>
            <a:off x="561513" y="3394250"/>
            <a:ext cx="1406400" cy="61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Input image</a:t>
            </a:r>
            <a:endParaRPr>
              <a:solidFill>
                <a:srgbClr val="666666"/>
              </a:solidFill>
              <a:latin typeface="Quattrocento Sans"/>
              <a:ea typeface="Quattrocento Sans"/>
              <a:cs typeface="Quattrocento Sans"/>
              <a:sym typeface="Quattrocento Sans"/>
            </a:endParaRPr>
          </a:p>
        </p:txBody>
      </p:sp>
      <p:sp>
        <p:nvSpPr>
          <p:cNvPr id="656" name="Google Shape;656;p68"/>
          <p:cNvSpPr txBox="1"/>
          <p:nvPr/>
        </p:nvSpPr>
        <p:spPr>
          <a:xfrm>
            <a:off x="4844413" y="3059300"/>
            <a:ext cx="2499900" cy="128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 classifies the image into one of the digits between 0 and 9</a:t>
            </a:r>
            <a:endParaRPr>
              <a:solidFill>
                <a:srgbClr val="666666"/>
              </a:solidFill>
              <a:latin typeface="Quattrocento Sans"/>
              <a:ea typeface="Quattrocento Sans"/>
              <a:cs typeface="Quattrocento Sans"/>
              <a:sym typeface="Quattrocento Sans"/>
            </a:endParaRPr>
          </a:p>
        </p:txBody>
      </p:sp>
      <p:sp>
        <p:nvSpPr>
          <p:cNvPr id="657" name="Google Shape;657;p68"/>
          <p:cNvSpPr txBox="1"/>
          <p:nvPr/>
        </p:nvSpPr>
        <p:spPr>
          <a:xfrm>
            <a:off x="6993050" y="4188700"/>
            <a:ext cx="1279500" cy="45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Model’s prediction</a:t>
            </a:r>
            <a:endParaRPr>
              <a:solidFill>
                <a:srgbClr val="666666"/>
              </a:solidFill>
              <a:latin typeface="Quattrocento Sans"/>
              <a:ea typeface="Quattrocento Sans"/>
              <a:cs typeface="Quattrocento Sans"/>
              <a:sym typeface="Quattrocento Sans"/>
            </a:endParaRPr>
          </a:p>
        </p:txBody>
      </p:sp>
      <p:graphicFrame>
        <p:nvGraphicFramePr>
          <p:cNvPr id="658" name="Google Shape;658;p68"/>
          <p:cNvGraphicFramePr/>
          <p:nvPr/>
        </p:nvGraphicFramePr>
        <p:xfrm>
          <a:off x="7344313" y="494325"/>
          <a:ext cx="576975" cy="3657300"/>
        </p:xfrm>
        <a:graphic>
          <a:graphicData uri="http://schemas.openxmlformats.org/drawingml/2006/table">
            <a:tbl>
              <a:tblPr>
                <a:noFill/>
                <a:tableStyleId>{9383E09B-AD05-4CED-A3C9-FB9AC7568916}</a:tableStyleId>
              </a:tblPr>
              <a:tblGrid>
                <a:gridCol w="576975">
                  <a:extLst>
                    <a:ext uri="{9D8B030D-6E8A-4147-A177-3AD203B41FA5}">
                      <a16:colId xmlns:a16="http://schemas.microsoft.com/office/drawing/2014/main" val="20000"/>
                    </a:ext>
                  </a:extLst>
                </a:gridCol>
              </a:tblGrid>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0</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1</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2</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3</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4</a:t>
                      </a:r>
                      <a:endParaRPr sz="1200">
                        <a:solidFill>
                          <a:schemeClr val="dk2"/>
                        </a:solidFill>
                        <a:latin typeface="Quattrocento Sans"/>
                        <a:ea typeface="Quattrocento Sans"/>
                        <a:cs typeface="Quattrocento Sans"/>
                        <a:sym typeface="Quattrocento Sans"/>
                      </a:endParaRPr>
                    </a:p>
                  </a:txBody>
                  <a:tcPr marL="91425" marR="91425" marT="91425" marB="91425" anchor="ctr">
                    <a:lnB w="38100" cap="flat" cmpd="sng">
                      <a:solidFill>
                        <a:srgbClr val="38761D"/>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5</a:t>
                      </a:r>
                      <a:endParaRPr sz="1200">
                        <a:solidFill>
                          <a:schemeClr val="dk2"/>
                        </a:solidFill>
                        <a:latin typeface="Quattrocento Sans"/>
                        <a:ea typeface="Quattrocento Sans"/>
                        <a:cs typeface="Quattrocento Sans"/>
                        <a:sym typeface="Quattrocento Sans"/>
                      </a:endParaRPr>
                    </a:p>
                  </a:txBody>
                  <a:tcPr marL="91425" marR="91425" marT="91425" marB="91425" anchor="ctr">
                    <a:lnL w="38100" cap="flat" cmpd="sng">
                      <a:solidFill>
                        <a:srgbClr val="38761D"/>
                      </a:solidFill>
                      <a:prstDash val="solid"/>
                      <a:round/>
                      <a:headEnd type="none" w="sm" len="sm"/>
                      <a:tailEnd type="none" w="sm" len="sm"/>
                    </a:lnL>
                    <a:lnR w="38100" cap="flat" cmpd="sng">
                      <a:solidFill>
                        <a:srgbClr val="38761D"/>
                      </a:solidFill>
                      <a:prstDash val="solid"/>
                      <a:round/>
                      <a:headEnd type="none" w="sm" len="sm"/>
                      <a:tailEnd type="none" w="sm" len="sm"/>
                    </a:lnR>
                    <a:lnT w="38100" cap="flat" cmpd="sng">
                      <a:solidFill>
                        <a:srgbClr val="38761D"/>
                      </a:solidFill>
                      <a:prstDash val="solid"/>
                      <a:round/>
                      <a:headEnd type="none" w="sm" len="sm"/>
                      <a:tailEnd type="none" w="sm" len="sm"/>
                    </a:lnT>
                    <a:lnB w="38100" cap="flat" cmpd="sng">
                      <a:solidFill>
                        <a:srgbClr val="38761D"/>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6</a:t>
                      </a:r>
                      <a:endParaRPr sz="1200">
                        <a:solidFill>
                          <a:schemeClr val="dk2"/>
                        </a:solidFill>
                        <a:latin typeface="Quattrocento Sans"/>
                        <a:ea typeface="Quattrocento Sans"/>
                        <a:cs typeface="Quattrocento Sans"/>
                        <a:sym typeface="Quattrocento Sans"/>
                      </a:endParaRPr>
                    </a:p>
                  </a:txBody>
                  <a:tcPr marL="91425" marR="91425" marT="91425" marB="91425" anchor="ctr">
                    <a:lnT w="38100" cap="flat" cmpd="sng">
                      <a:solidFill>
                        <a:srgbClr val="38761D"/>
                      </a:solidFill>
                      <a:prstDash val="solid"/>
                      <a:round/>
                      <a:headEnd type="none" w="sm" len="sm"/>
                      <a:tailEnd type="none" w="sm" len="sm"/>
                    </a:lnT>
                  </a:tcPr>
                </a:tc>
                <a:extLst>
                  <a:ext uri="{0D108BD9-81ED-4DB2-BD59-A6C34878D82A}">
                    <a16:rowId xmlns:a16="http://schemas.microsoft.com/office/drawing/2014/main" val="10006"/>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7</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7"/>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8</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8"/>
                  </a:ext>
                </a:extLst>
              </a:tr>
              <a:tr h="350500">
                <a:tc>
                  <a:txBody>
                    <a:bodyPr/>
                    <a:lstStyle/>
                    <a:p>
                      <a:pPr marL="0" lvl="0" indent="0" algn="ctr" rtl="0">
                        <a:spcBef>
                          <a:spcPts val="0"/>
                        </a:spcBef>
                        <a:spcAft>
                          <a:spcPts val="0"/>
                        </a:spcAft>
                        <a:buNone/>
                      </a:pPr>
                      <a:r>
                        <a:rPr lang="en" sz="1200">
                          <a:solidFill>
                            <a:schemeClr val="dk2"/>
                          </a:solidFill>
                          <a:latin typeface="Quattrocento Sans"/>
                          <a:ea typeface="Quattrocento Sans"/>
                          <a:cs typeface="Quattrocento Sans"/>
                          <a:sym typeface="Quattrocento Sans"/>
                        </a:rPr>
                        <a:t>9</a:t>
                      </a:r>
                      <a:endParaRPr sz="1200">
                        <a:solidFill>
                          <a:schemeClr val="dk2"/>
                        </a:solidFill>
                        <a:latin typeface="Quattrocento Sans"/>
                        <a:ea typeface="Quattrocento Sans"/>
                        <a:cs typeface="Quattrocento Sans"/>
                        <a:sym typeface="Quattrocento Sans"/>
                      </a:endParaRPr>
                    </a:p>
                  </a:txBody>
                  <a:tcPr marL="91425" marR="91425" marT="91425" marB="91425" anchor="ctr"/>
                </a:tc>
                <a:extLst>
                  <a:ext uri="{0D108BD9-81ED-4DB2-BD59-A6C34878D82A}">
                    <a16:rowId xmlns:a16="http://schemas.microsoft.com/office/drawing/2014/main" val="10009"/>
                  </a:ext>
                </a:extLst>
              </a:tr>
            </a:tbl>
          </a:graphicData>
        </a:graphic>
      </p:graphicFrame>
      <p:sp>
        <p:nvSpPr>
          <p:cNvPr id="659" name="Google Shape;659;p68"/>
          <p:cNvSpPr txBox="1"/>
          <p:nvPr/>
        </p:nvSpPr>
        <p:spPr>
          <a:xfrm>
            <a:off x="2133863" y="4253468"/>
            <a:ext cx="3307800" cy="3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Multiclass Classification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 the Classifier using Training Dataset</a:t>
            </a:r>
            <a:endParaRPr sz="3200">
              <a:solidFill>
                <a:srgbClr val="666666"/>
              </a:solidFill>
              <a:latin typeface="Quattrocento Sans"/>
              <a:ea typeface="Quattrocento Sans"/>
              <a:cs typeface="Quattrocento Sans"/>
              <a:sym typeface="Quattrocento Sans"/>
            </a:endParaRPr>
          </a:p>
        </p:txBody>
      </p:sp>
      <p:sp>
        <p:nvSpPr>
          <p:cNvPr id="665" name="Google Shape;665;p69"/>
          <p:cNvSpPr txBox="1"/>
          <p:nvPr/>
        </p:nvSpPr>
        <p:spPr>
          <a:xfrm>
            <a:off x="658800" y="1940250"/>
            <a:ext cx="7826400" cy="126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For simplicity, let’s first train a binary classifier instead of multiclass classifier</a:t>
            </a:r>
            <a:endParaRPr sz="24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0"/>
          <p:cNvSpPr txBox="1"/>
          <p:nvPr/>
        </p:nvSpPr>
        <p:spPr>
          <a:xfrm>
            <a:off x="3449100" y="4183000"/>
            <a:ext cx="2245800" cy="45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666666"/>
                </a:solidFill>
                <a:latin typeface="Quattrocento Sans"/>
                <a:ea typeface="Quattrocento Sans"/>
                <a:cs typeface="Quattrocento Sans"/>
                <a:sym typeface="Quattrocento Sans"/>
              </a:rPr>
              <a:t>5 - Detector</a:t>
            </a:r>
            <a:endParaRPr sz="2400" b="1">
              <a:solidFill>
                <a:srgbClr val="666666"/>
              </a:solidFill>
              <a:latin typeface="Quattrocento Sans"/>
              <a:ea typeface="Quattrocento Sans"/>
              <a:cs typeface="Quattrocento Sans"/>
              <a:sym typeface="Quattrocento Sans"/>
            </a:endParaRPr>
          </a:p>
        </p:txBody>
      </p:sp>
      <p:sp>
        <p:nvSpPr>
          <p:cNvPr id="671" name="Google Shape;671;p7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 the Classifier using Training Dataset</a:t>
            </a:r>
            <a:endParaRPr sz="3200">
              <a:solidFill>
                <a:srgbClr val="666666"/>
              </a:solidFill>
              <a:latin typeface="Quattrocento Sans"/>
              <a:ea typeface="Quattrocento Sans"/>
              <a:cs typeface="Quattrocento Sans"/>
              <a:sym typeface="Quattrocento Sans"/>
            </a:endParaRPr>
          </a:p>
        </p:txBody>
      </p:sp>
      <p:pic>
        <p:nvPicPr>
          <p:cNvPr id="672" name="Google Shape;672;p70"/>
          <p:cNvPicPr preferRelativeResize="0"/>
          <p:nvPr/>
        </p:nvPicPr>
        <p:blipFill>
          <a:blip r:embed="rId3">
            <a:alphaModFix/>
          </a:blip>
          <a:stretch>
            <a:fillRect/>
          </a:stretch>
        </p:blipFill>
        <p:spPr>
          <a:xfrm>
            <a:off x="3429458" y="2224648"/>
            <a:ext cx="656945" cy="616518"/>
          </a:xfrm>
          <a:prstGeom prst="rect">
            <a:avLst/>
          </a:prstGeom>
          <a:noFill/>
          <a:ln>
            <a:noFill/>
          </a:ln>
        </p:spPr>
      </p:pic>
      <p:sp>
        <p:nvSpPr>
          <p:cNvPr id="673" name="Google Shape;673;p70"/>
          <p:cNvSpPr txBox="1"/>
          <p:nvPr/>
        </p:nvSpPr>
        <p:spPr>
          <a:xfrm>
            <a:off x="5121440" y="2066392"/>
            <a:ext cx="375600" cy="3306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5</a:t>
            </a:r>
            <a:endParaRPr sz="1900">
              <a:solidFill>
                <a:srgbClr val="666666"/>
              </a:solidFill>
              <a:latin typeface="Quattrocento Sans"/>
              <a:ea typeface="Quattrocento Sans"/>
              <a:cs typeface="Quattrocento Sans"/>
              <a:sym typeface="Quattrocento Sans"/>
            </a:endParaRPr>
          </a:p>
        </p:txBody>
      </p:sp>
      <p:sp>
        <p:nvSpPr>
          <p:cNvPr id="674" name="Google Shape;674;p70"/>
          <p:cNvSpPr txBox="1"/>
          <p:nvPr/>
        </p:nvSpPr>
        <p:spPr>
          <a:xfrm>
            <a:off x="5121440" y="2577916"/>
            <a:ext cx="875700" cy="3306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Not 5</a:t>
            </a:r>
            <a:endParaRPr sz="1900">
              <a:solidFill>
                <a:srgbClr val="666666"/>
              </a:solidFill>
              <a:latin typeface="Quattrocento Sans"/>
              <a:ea typeface="Quattrocento Sans"/>
              <a:cs typeface="Quattrocento Sans"/>
              <a:sym typeface="Quattrocento Sans"/>
            </a:endParaRPr>
          </a:p>
        </p:txBody>
      </p:sp>
      <p:cxnSp>
        <p:nvCxnSpPr>
          <p:cNvPr id="675" name="Google Shape;675;p70"/>
          <p:cNvCxnSpPr>
            <a:stCxn id="672" idx="3"/>
            <a:endCxn id="673" idx="1"/>
          </p:cNvCxnSpPr>
          <p:nvPr/>
        </p:nvCxnSpPr>
        <p:spPr>
          <a:xfrm rot="10800000" flipH="1">
            <a:off x="4086403" y="2231707"/>
            <a:ext cx="1035000" cy="301200"/>
          </a:xfrm>
          <a:prstGeom prst="straightConnector1">
            <a:avLst/>
          </a:prstGeom>
          <a:noFill/>
          <a:ln w="38100" cap="flat" cmpd="sng">
            <a:solidFill>
              <a:schemeClr val="dk2"/>
            </a:solidFill>
            <a:prstDash val="solid"/>
            <a:round/>
            <a:headEnd type="none" w="med" len="med"/>
            <a:tailEnd type="triangle" w="med" len="med"/>
          </a:ln>
        </p:spPr>
      </p:cxnSp>
      <p:cxnSp>
        <p:nvCxnSpPr>
          <p:cNvPr id="676" name="Google Shape;676;p70"/>
          <p:cNvCxnSpPr>
            <a:stCxn id="672" idx="3"/>
            <a:endCxn id="674" idx="1"/>
          </p:cNvCxnSpPr>
          <p:nvPr/>
        </p:nvCxnSpPr>
        <p:spPr>
          <a:xfrm>
            <a:off x="4086403" y="2532907"/>
            <a:ext cx="1035000" cy="210300"/>
          </a:xfrm>
          <a:prstGeom prst="straightConnector1">
            <a:avLst/>
          </a:prstGeom>
          <a:noFill/>
          <a:ln w="38100" cap="flat" cmpd="sng">
            <a:solidFill>
              <a:schemeClr val="dk2"/>
            </a:solidFill>
            <a:prstDash val="solid"/>
            <a:round/>
            <a:headEnd type="none" w="med" len="med"/>
            <a:tailEnd type="triangle" w="med" len="med"/>
          </a:ln>
        </p:spPr>
      </p:cxnSp>
      <p:sp>
        <p:nvSpPr>
          <p:cNvPr id="677" name="Google Shape;677;p70"/>
          <p:cNvSpPr txBox="1"/>
          <p:nvPr/>
        </p:nvSpPr>
        <p:spPr>
          <a:xfrm>
            <a:off x="2900676" y="3055414"/>
            <a:ext cx="1714500" cy="3702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Input: Image</a:t>
            </a:r>
            <a:endParaRPr sz="1900">
              <a:solidFill>
                <a:srgbClr val="666666"/>
              </a:solidFill>
              <a:latin typeface="Quattrocento Sans"/>
              <a:ea typeface="Quattrocento Sans"/>
              <a:cs typeface="Quattrocento Sans"/>
              <a:sym typeface="Quattrocento Sans"/>
            </a:endParaRPr>
          </a:p>
        </p:txBody>
      </p:sp>
      <p:sp>
        <p:nvSpPr>
          <p:cNvPr id="678" name="Google Shape;678;p70"/>
          <p:cNvSpPr txBox="1"/>
          <p:nvPr/>
        </p:nvSpPr>
        <p:spPr>
          <a:xfrm>
            <a:off x="4497515" y="3089439"/>
            <a:ext cx="2752200" cy="3306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1900">
                <a:solidFill>
                  <a:srgbClr val="666666"/>
                </a:solidFill>
                <a:latin typeface="Quattrocento Sans"/>
                <a:ea typeface="Quattrocento Sans"/>
                <a:cs typeface="Quattrocento Sans"/>
                <a:sym typeface="Quattrocento Sans"/>
              </a:rPr>
              <a:t>Output: Classification</a:t>
            </a:r>
            <a:endParaRPr sz="1900">
              <a:solidFill>
                <a:srgbClr val="666666"/>
              </a:solidFill>
              <a:latin typeface="Quattrocento Sans"/>
              <a:ea typeface="Quattrocento Sans"/>
              <a:cs typeface="Quattrocento Sans"/>
              <a:sym typeface="Quattrocento Sans"/>
            </a:endParaRPr>
          </a:p>
        </p:txBody>
      </p:sp>
      <p:sp>
        <p:nvSpPr>
          <p:cNvPr id="679" name="Google Shape;679;p70"/>
          <p:cNvSpPr txBox="1"/>
          <p:nvPr/>
        </p:nvSpPr>
        <p:spPr>
          <a:xfrm>
            <a:off x="357200" y="1035050"/>
            <a:ext cx="7826400" cy="51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We will train a binary classifier called 5-detector</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7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 the Classifier using Training Dataset</a:t>
            </a:r>
            <a:endParaRPr sz="3200">
              <a:solidFill>
                <a:srgbClr val="666666"/>
              </a:solidFill>
              <a:latin typeface="Quattrocento Sans"/>
              <a:ea typeface="Quattrocento Sans"/>
              <a:cs typeface="Quattrocento Sans"/>
              <a:sym typeface="Quattrocento Sans"/>
            </a:endParaRPr>
          </a:p>
        </p:txBody>
      </p:sp>
      <p:sp>
        <p:nvSpPr>
          <p:cNvPr id="685" name="Google Shape;685;p71"/>
          <p:cNvSpPr txBox="1"/>
          <p:nvPr/>
        </p:nvSpPr>
        <p:spPr>
          <a:xfrm>
            <a:off x="357200" y="1035050"/>
            <a:ext cx="7826400" cy="51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Lets change our training and test set labels in MNIST to train 5 detector</a:t>
            </a:r>
            <a:endParaRPr sz="1800">
              <a:solidFill>
                <a:srgbClr val="666666"/>
              </a:solidFill>
              <a:latin typeface="Quattrocento Sans"/>
              <a:ea typeface="Quattrocento Sans"/>
              <a:cs typeface="Quattrocento Sans"/>
              <a:sym typeface="Quattrocento Sans"/>
            </a:endParaRPr>
          </a:p>
        </p:txBody>
      </p:sp>
      <p:sp>
        <p:nvSpPr>
          <p:cNvPr id="686" name="Google Shape;686;p71"/>
          <p:cNvSpPr txBox="1"/>
          <p:nvPr/>
        </p:nvSpPr>
        <p:spPr>
          <a:xfrm>
            <a:off x="471800" y="1674425"/>
            <a:ext cx="7826400" cy="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666666"/>
                </a:solidFill>
                <a:latin typeface="Quattrocento Sans"/>
                <a:ea typeface="Quattrocento Sans"/>
                <a:cs typeface="Quattrocento Sans"/>
                <a:sym typeface="Quattrocento Sans"/>
              </a:rPr>
              <a:t>&gt;&gt;&gt;</a:t>
            </a:r>
            <a:r>
              <a:rPr lang="en" sz="1800">
                <a:solidFill>
                  <a:srgbClr val="666666"/>
                </a:solidFill>
                <a:latin typeface="Quattrocento Sans"/>
                <a:ea typeface="Quattrocento Sans"/>
                <a:cs typeface="Quattrocento Sans"/>
                <a:sym typeface="Quattrocento Sans"/>
              </a:rPr>
              <a:t> y_train_5 = (y_train == 5) # True for all 5s, False for all other digits</a:t>
            </a:r>
            <a:endParaRPr sz="18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 sz="1800" b="1">
                <a:solidFill>
                  <a:srgbClr val="666666"/>
                </a:solidFill>
                <a:latin typeface="Quattrocento Sans"/>
                <a:ea typeface="Quattrocento Sans"/>
                <a:cs typeface="Quattrocento Sans"/>
                <a:sym typeface="Quattrocento Sans"/>
              </a:rPr>
              <a:t>&gt;&gt;&gt;</a:t>
            </a:r>
            <a:r>
              <a:rPr lang="en" sz="1800">
                <a:solidFill>
                  <a:srgbClr val="666666"/>
                </a:solidFill>
                <a:latin typeface="Quattrocento Sans"/>
                <a:ea typeface="Quattrocento Sans"/>
                <a:cs typeface="Quattrocento Sans"/>
                <a:sym typeface="Quattrocento Sans"/>
              </a:rPr>
              <a:t> y_test_5 = (y_test == 5) # True for all 5s, False for all other digits</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7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 the Classifier using Training Dataset</a:t>
            </a:r>
            <a:endParaRPr sz="3200">
              <a:solidFill>
                <a:srgbClr val="666666"/>
              </a:solidFill>
              <a:latin typeface="Quattrocento Sans"/>
              <a:ea typeface="Quattrocento Sans"/>
              <a:cs typeface="Quattrocento Sans"/>
              <a:sym typeface="Quattrocento Sans"/>
            </a:endParaRPr>
          </a:p>
        </p:txBody>
      </p:sp>
      <p:sp>
        <p:nvSpPr>
          <p:cNvPr id="692" name="Google Shape;692;p72"/>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693" name="Google Shape;693;p72"/>
          <p:cNvSpPr/>
          <p:nvPr/>
        </p:nvSpPr>
        <p:spPr>
          <a:xfrm>
            <a:off x="357138" y="2212050"/>
            <a:ext cx="8429700" cy="719400"/>
          </a:xfrm>
          <a:prstGeom prst="rect">
            <a:avLst/>
          </a:prstGeom>
          <a:noFill/>
          <a:ln>
            <a:noFill/>
          </a:ln>
        </p:spPr>
        <p:txBody>
          <a:bodyPr spcFirstLastPara="1" wrap="square" lIns="32750" tIns="32750" rIns="32750" bIns="32750" anchor="ctr" anchorCtr="0">
            <a:noAutofit/>
          </a:bodyPr>
          <a:lstStyle/>
          <a:p>
            <a:pPr marL="0" marR="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We are going to use: Stochastic Gradient Descent (SGD) Classifier</a:t>
            </a:r>
            <a:endParaRPr sz="24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p:nvPr/>
        </p:nvSpPr>
        <p:spPr>
          <a:xfrm>
            <a:off x="392871" y="837514"/>
            <a:ext cx="8429700" cy="8859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For the two-dimensional (2 features) training dataset, </a:t>
            </a:r>
            <a:endParaRPr sz="1900">
              <a:solidFill>
                <a:srgbClr val="666666"/>
              </a:solidFill>
              <a:latin typeface="Quattrocento Sans"/>
              <a:ea typeface="Quattrocento Sans"/>
              <a:cs typeface="Quattrocento Sans"/>
              <a:sym typeface="Quattrocento Sans"/>
            </a:endParaRPr>
          </a:p>
          <a:p>
            <a:pPr marL="292100" marR="0" lvl="2"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Trying to estimate the coefficients of the line which can be</a:t>
            </a:r>
            <a:endParaRPr sz="1900">
              <a:solidFill>
                <a:srgbClr val="666666"/>
              </a:solidFill>
              <a:latin typeface="Quattrocento Sans"/>
              <a:ea typeface="Quattrocento Sans"/>
              <a:cs typeface="Quattrocento Sans"/>
              <a:sym typeface="Quattrocento Sans"/>
            </a:endParaRPr>
          </a:p>
          <a:p>
            <a:pPr marL="292100" marR="0" lvl="2"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Best-fitted dividing the two categories</a:t>
            </a:r>
            <a:endParaRPr sz="2200">
              <a:solidFill>
                <a:srgbClr val="666666"/>
              </a:solidFill>
              <a:latin typeface="Quattrocento Sans"/>
              <a:ea typeface="Quattrocento Sans"/>
              <a:cs typeface="Quattrocento Sans"/>
              <a:sym typeface="Quattrocento Sans"/>
            </a:endParaRPr>
          </a:p>
        </p:txBody>
      </p:sp>
      <p:pic>
        <p:nvPicPr>
          <p:cNvPr id="699" name="Google Shape;699;p73"/>
          <p:cNvPicPr preferRelativeResize="0"/>
          <p:nvPr/>
        </p:nvPicPr>
        <p:blipFill rotWithShape="1">
          <a:blip r:embed="rId3">
            <a:alphaModFix/>
          </a:blip>
          <a:srcRect l="7469" t="9867" r="7452" b="3424"/>
          <a:stretch/>
        </p:blipFill>
        <p:spPr>
          <a:xfrm>
            <a:off x="2805125" y="2035200"/>
            <a:ext cx="3533850" cy="2701250"/>
          </a:xfrm>
          <a:prstGeom prst="rect">
            <a:avLst/>
          </a:prstGeom>
          <a:noFill/>
          <a:ln>
            <a:noFill/>
          </a:ln>
        </p:spPr>
      </p:pic>
      <p:sp>
        <p:nvSpPr>
          <p:cNvPr id="700" name="Google Shape;700;p73"/>
          <p:cNvSpPr txBox="1"/>
          <p:nvPr/>
        </p:nvSpPr>
        <p:spPr>
          <a:xfrm rot="-1055041">
            <a:off x="4007337" y="2812959"/>
            <a:ext cx="2139991" cy="25054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SGD Classifier</a:t>
            </a:r>
            <a:endParaRPr sz="1900">
              <a:solidFill>
                <a:srgbClr val="666666"/>
              </a:solidFill>
              <a:latin typeface="Quattrocento Sans"/>
              <a:ea typeface="Quattrocento Sans"/>
              <a:cs typeface="Quattrocento Sans"/>
              <a:sym typeface="Quattrocento Sans"/>
            </a:endParaRPr>
          </a:p>
        </p:txBody>
      </p:sp>
      <p:sp>
        <p:nvSpPr>
          <p:cNvPr id="701" name="Google Shape;701;p73"/>
          <p:cNvSpPr txBox="1"/>
          <p:nvPr/>
        </p:nvSpPr>
        <p:spPr>
          <a:xfrm>
            <a:off x="5156982" y="3537450"/>
            <a:ext cx="983100" cy="249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Class: 1</a:t>
            </a:r>
            <a:endParaRPr sz="1900">
              <a:solidFill>
                <a:srgbClr val="666666"/>
              </a:solidFill>
              <a:latin typeface="Quattrocento Sans"/>
              <a:ea typeface="Quattrocento Sans"/>
              <a:cs typeface="Quattrocento Sans"/>
              <a:sym typeface="Quattrocento Sans"/>
            </a:endParaRPr>
          </a:p>
        </p:txBody>
      </p:sp>
      <p:sp>
        <p:nvSpPr>
          <p:cNvPr id="702" name="Google Shape;702;p73"/>
          <p:cNvSpPr txBox="1"/>
          <p:nvPr/>
        </p:nvSpPr>
        <p:spPr>
          <a:xfrm>
            <a:off x="4803318" y="2303650"/>
            <a:ext cx="968100" cy="2499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Class: 0</a:t>
            </a:r>
            <a:endParaRPr sz="1900">
              <a:solidFill>
                <a:srgbClr val="666666"/>
              </a:solidFill>
              <a:latin typeface="Quattrocento Sans"/>
              <a:ea typeface="Quattrocento Sans"/>
              <a:cs typeface="Quattrocento Sans"/>
              <a:sym typeface="Quattrocento Sans"/>
            </a:endParaRPr>
          </a:p>
        </p:txBody>
      </p:sp>
      <p:sp>
        <p:nvSpPr>
          <p:cNvPr id="703" name="Google Shape;703;p7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dirty="0">
                <a:solidFill>
                  <a:srgbClr val="666666"/>
                </a:solidFill>
                <a:latin typeface="Quattrocento Sans"/>
                <a:ea typeface="Quattrocento Sans"/>
                <a:cs typeface="Quattrocento Sans"/>
                <a:sym typeface="Quattrocento Sans"/>
              </a:rPr>
              <a:t>SGD - Stochastic Gradient Descent Classifier</a:t>
            </a:r>
            <a:endParaRPr sz="3200" dirty="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3"/>
          <p:cNvSpPr/>
          <p:nvPr/>
        </p:nvSpPr>
        <p:spPr>
          <a:xfrm>
            <a:off x="392871" y="837514"/>
            <a:ext cx="8429700" cy="8859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For the two-dimensional (2 features) training dataset, </a:t>
            </a:r>
            <a:endParaRPr sz="1900">
              <a:solidFill>
                <a:srgbClr val="666666"/>
              </a:solidFill>
              <a:latin typeface="Quattrocento Sans"/>
              <a:ea typeface="Quattrocento Sans"/>
              <a:cs typeface="Quattrocento Sans"/>
              <a:sym typeface="Quattrocento Sans"/>
            </a:endParaRPr>
          </a:p>
          <a:p>
            <a:pPr marL="292100" marR="0" lvl="2"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Trying to estimate the coefficients of the line which can be</a:t>
            </a:r>
            <a:endParaRPr sz="1900">
              <a:solidFill>
                <a:srgbClr val="666666"/>
              </a:solidFill>
              <a:latin typeface="Quattrocento Sans"/>
              <a:ea typeface="Quattrocento Sans"/>
              <a:cs typeface="Quattrocento Sans"/>
              <a:sym typeface="Quattrocento Sans"/>
            </a:endParaRPr>
          </a:p>
          <a:p>
            <a:pPr marL="292100" marR="0" lvl="2"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Best-fitted dividing the two categories</a:t>
            </a:r>
            <a:endParaRPr sz="2200">
              <a:solidFill>
                <a:srgbClr val="666666"/>
              </a:solidFill>
              <a:latin typeface="Quattrocento Sans"/>
              <a:ea typeface="Quattrocento Sans"/>
              <a:cs typeface="Quattrocento Sans"/>
              <a:sym typeface="Quattrocento Sans"/>
            </a:endParaRPr>
          </a:p>
        </p:txBody>
      </p:sp>
      <p:pic>
        <p:nvPicPr>
          <p:cNvPr id="699" name="Google Shape;699;p73"/>
          <p:cNvPicPr preferRelativeResize="0"/>
          <p:nvPr/>
        </p:nvPicPr>
        <p:blipFill rotWithShape="1">
          <a:blip r:embed="rId3">
            <a:alphaModFix/>
          </a:blip>
          <a:srcRect l="7469" t="9867" r="7452" b="3424"/>
          <a:stretch/>
        </p:blipFill>
        <p:spPr>
          <a:xfrm>
            <a:off x="2805125" y="2035200"/>
            <a:ext cx="3533850" cy="2701250"/>
          </a:xfrm>
          <a:prstGeom prst="rect">
            <a:avLst/>
          </a:prstGeom>
          <a:noFill/>
          <a:ln>
            <a:noFill/>
          </a:ln>
        </p:spPr>
      </p:pic>
      <p:sp>
        <p:nvSpPr>
          <p:cNvPr id="700" name="Google Shape;700;p73"/>
          <p:cNvSpPr txBox="1"/>
          <p:nvPr/>
        </p:nvSpPr>
        <p:spPr>
          <a:xfrm rot="-1055041">
            <a:off x="4007337" y="2812959"/>
            <a:ext cx="2139991" cy="25054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SGD Classifier</a:t>
            </a:r>
            <a:endParaRPr sz="1900">
              <a:solidFill>
                <a:srgbClr val="666666"/>
              </a:solidFill>
              <a:latin typeface="Quattrocento Sans"/>
              <a:ea typeface="Quattrocento Sans"/>
              <a:cs typeface="Quattrocento Sans"/>
              <a:sym typeface="Quattrocento Sans"/>
            </a:endParaRPr>
          </a:p>
        </p:txBody>
      </p:sp>
      <p:sp>
        <p:nvSpPr>
          <p:cNvPr id="701" name="Google Shape;701;p73"/>
          <p:cNvSpPr txBox="1"/>
          <p:nvPr/>
        </p:nvSpPr>
        <p:spPr>
          <a:xfrm>
            <a:off x="5156982" y="3537450"/>
            <a:ext cx="983100" cy="249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Class: 1</a:t>
            </a:r>
            <a:endParaRPr sz="1900">
              <a:solidFill>
                <a:srgbClr val="666666"/>
              </a:solidFill>
              <a:latin typeface="Quattrocento Sans"/>
              <a:ea typeface="Quattrocento Sans"/>
              <a:cs typeface="Quattrocento Sans"/>
              <a:sym typeface="Quattrocento Sans"/>
            </a:endParaRPr>
          </a:p>
        </p:txBody>
      </p:sp>
      <p:sp>
        <p:nvSpPr>
          <p:cNvPr id="702" name="Google Shape;702;p73"/>
          <p:cNvSpPr txBox="1"/>
          <p:nvPr/>
        </p:nvSpPr>
        <p:spPr>
          <a:xfrm>
            <a:off x="4803318" y="2303650"/>
            <a:ext cx="968100" cy="2499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Class: 0</a:t>
            </a:r>
            <a:endParaRPr sz="1900">
              <a:solidFill>
                <a:srgbClr val="666666"/>
              </a:solidFill>
              <a:latin typeface="Quattrocento Sans"/>
              <a:ea typeface="Quattrocento Sans"/>
              <a:cs typeface="Quattrocento Sans"/>
              <a:sym typeface="Quattrocento Sans"/>
            </a:endParaRPr>
          </a:p>
        </p:txBody>
      </p:sp>
      <p:sp>
        <p:nvSpPr>
          <p:cNvPr id="703" name="Google Shape;703;p7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dirty="0">
                <a:solidFill>
                  <a:srgbClr val="666666"/>
                </a:solidFill>
                <a:latin typeface="Quattrocento Sans"/>
                <a:ea typeface="Quattrocento Sans"/>
                <a:cs typeface="Quattrocento Sans"/>
                <a:sym typeface="Quattrocento Sans"/>
              </a:rPr>
              <a:t>SGD - Stochastic Gradient Descent Classifier</a:t>
            </a:r>
            <a:endParaRPr sz="3200" dirty="0">
              <a:solidFill>
                <a:srgbClr val="666666"/>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512E50FC-A30B-2987-9A42-51E23B009B39}"/>
              </a:ext>
            </a:extLst>
          </p:cNvPr>
          <p:cNvPicPr>
            <a:picLocks noChangeAspect="1"/>
          </p:cNvPicPr>
          <p:nvPr/>
        </p:nvPicPr>
        <p:blipFill>
          <a:blip r:embed="rId4"/>
          <a:stretch>
            <a:fillRect/>
          </a:stretch>
        </p:blipFill>
        <p:spPr>
          <a:xfrm>
            <a:off x="0" y="12195"/>
            <a:ext cx="9144000" cy="5119110"/>
          </a:xfrm>
          <a:prstGeom prst="rect">
            <a:avLst/>
          </a:prstGeom>
        </p:spPr>
      </p:pic>
    </p:spTree>
    <p:extLst>
      <p:ext uri="{BB962C8B-B14F-4D97-AF65-F5344CB8AC3E}">
        <p14:creationId xmlns:p14="http://schemas.microsoft.com/office/powerpoint/2010/main" val="1348072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4"/>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09" name="Google Shape;709;p74"/>
          <p:cNvSpPr/>
          <p:nvPr/>
        </p:nvSpPr>
        <p:spPr>
          <a:xfrm>
            <a:off x="357188" y="1168976"/>
            <a:ext cx="8429700" cy="1976400"/>
          </a:xfrm>
          <a:prstGeom prst="rect">
            <a:avLst/>
          </a:prstGeom>
          <a:noFill/>
          <a:ln>
            <a:noFill/>
          </a:ln>
        </p:spPr>
        <p:txBody>
          <a:bodyPr spcFirstLastPara="1" wrap="square" lIns="32750" tIns="32750" rIns="32750" bIns="32750" anchor="ctr" anchorCtr="0">
            <a:noAutofit/>
          </a:bodyPr>
          <a:lstStyle/>
          <a:p>
            <a:pPr marL="292100" marR="0" lvl="0"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Stochastic Gradient Descent (SGD) Classifier</a:t>
            </a:r>
            <a:endParaRPr sz="1900">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584200" marR="0" lvl="1"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Capable of handling large datasets</a:t>
            </a:r>
            <a:endParaRPr sz="1900">
              <a:solidFill>
                <a:srgbClr val="666666"/>
              </a:solidFill>
              <a:latin typeface="Quattrocento Sans"/>
              <a:ea typeface="Quattrocento Sans"/>
              <a:cs typeface="Quattrocento Sans"/>
              <a:sym typeface="Quattrocento Sans"/>
            </a:endParaRPr>
          </a:p>
          <a:p>
            <a:pPr marL="584200" marR="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a:p>
            <a:pPr marL="584200" marR="0" lvl="1"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Well suited for online training</a:t>
            </a:r>
            <a:endParaRPr sz="1900">
              <a:solidFill>
                <a:srgbClr val="666666"/>
              </a:solidFill>
              <a:latin typeface="Quattrocento Sans"/>
              <a:ea typeface="Quattrocento Sans"/>
              <a:cs typeface="Quattrocento Sans"/>
              <a:sym typeface="Quattrocento Sans"/>
            </a:endParaRPr>
          </a:p>
        </p:txBody>
      </p:sp>
      <p:sp>
        <p:nvSpPr>
          <p:cNvPr id="710" name="Google Shape;710;p7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SGD - Stochastic Gradient Descent Classifier</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5"/>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16" name="Google Shape;716;p75"/>
          <p:cNvSpPr txBox="1"/>
          <p:nvPr/>
        </p:nvSpPr>
        <p:spPr>
          <a:xfrm>
            <a:off x="357117" y="1354680"/>
            <a:ext cx="8572500" cy="1581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from sklearn.linear_model import SGDClassifier</a:t>
            </a: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600">
              <a:solidFill>
                <a:schemeClr val="dk2"/>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600">
                <a:solidFill>
                  <a:schemeClr val="dk2"/>
                </a:solidFill>
                <a:latin typeface="Consolas"/>
                <a:ea typeface="Consolas"/>
                <a:cs typeface="Consolas"/>
                <a:sym typeface="Consolas"/>
              </a:rPr>
              <a:t>&gt;&gt;&gt; sgd_clf = SGDClassifier(random_state=42)</a:t>
            </a:r>
            <a:endParaRPr sz="1600">
              <a:solidFill>
                <a:schemeClr val="dk2"/>
              </a:solidFill>
              <a:latin typeface="Consolas"/>
              <a:ea typeface="Consolas"/>
              <a:cs typeface="Consolas"/>
              <a:sym typeface="Consolas"/>
            </a:endParaRPr>
          </a:p>
          <a:p>
            <a:pPr marL="0" lvl="0" indent="0" algn="l" rtl="0">
              <a:spcBef>
                <a:spcPts val="0"/>
              </a:spcBef>
              <a:spcAft>
                <a:spcPts val="0"/>
              </a:spcAft>
              <a:buNone/>
            </a:pPr>
            <a:r>
              <a:rPr lang="en" sz="1600">
                <a:solidFill>
                  <a:schemeClr val="dk2"/>
                </a:solidFill>
                <a:latin typeface="Consolas"/>
                <a:ea typeface="Consolas"/>
                <a:cs typeface="Consolas"/>
                <a:sym typeface="Consolas"/>
              </a:rPr>
              <a:t>&gt;&gt;&gt; sgd_clf.fit(X_train, y_train_5)</a:t>
            </a:r>
            <a:endParaRPr sz="1600">
              <a:solidFill>
                <a:schemeClr val="dk2"/>
              </a:solidFill>
              <a:latin typeface="Consolas"/>
              <a:ea typeface="Consolas"/>
              <a:cs typeface="Consolas"/>
              <a:sym typeface="Consolas"/>
            </a:endParaRPr>
          </a:p>
        </p:txBody>
      </p:sp>
      <p:sp>
        <p:nvSpPr>
          <p:cNvPr id="717" name="Google Shape;717;p75"/>
          <p:cNvSpPr/>
          <p:nvPr/>
        </p:nvSpPr>
        <p:spPr>
          <a:xfrm>
            <a:off x="357188" y="942429"/>
            <a:ext cx="8429700" cy="586800"/>
          </a:xfrm>
          <a:prstGeom prst="rect">
            <a:avLst/>
          </a:prstGeom>
          <a:noFill/>
          <a:ln>
            <a:noFill/>
          </a:ln>
        </p:spPr>
        <p:txBody>
          <a:bodyPr spcFirstLastPara="1" wrap="square" lIns="32750" tIns="32750" rIns="32750" bIns="32750" anchor="ctr" anchorCtr="0">
            <a:noAutofit/>
          </a:bodyPr>
          <a:lstStyle/>
          <a:p>
            <a:pPr marL="0" marR="0" lvl="0" indent="0" algn="l" rtl="0">
              <a:lnSpc>
                <a:spcPct val="10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Original problem: ‘5’ and ‘Not 5’ classifier</a:t>
            </a:r>
            <a:endParaRPr sz="1900" b="1">
              <a:solidFill>
                <a:srgbClr val="666666"/>
              </a:solidFill>
              <a:latin typeface="Quattrocento Sans"/>
              <a:ea typeface="Quattrocento Sans"/>
              <a:cs typeface="Quattrocento Sans"/>
              <a:sym typeface="Quattrocento Sans"/>
            </a:endParaRPr>
          </a:p>
        </p:txBody>
      </p:sp>
      <p:sp>
        <p:nvSpPr>
          <p:cNvPr id="718" name="Google Shape;718;p7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Training SGDClassifier</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7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724" name="Google Shape;724;p76"/>
          <p:cNvSpPr/>
          <p:nvPr/>
        </p:nvSpPr>
        <p:spPr>
          <a:xfrm>
            <a:off x="509432"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725" name="Google Shape;725;p76"/>
          <p:cNvSpPr/>
          <p:nvPr/>
        </p:nvSpPr>
        <p:spPr>
          <a:xfrm>
            <a:off x="2256637"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726" name="Google Shape;726;p76"/>
          <p:cNvSpPr/>
          <p:nvPr/>
        </p:nvSpPr>
        <p:spPr>
          <a:xfrm>
            <a:off x="3959612" y="1987862"/>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Test using sample data</a:t>
            </a:r>
            <a:endParaRPr sz="1200" b="1">
              <a:solidFill>
                <a:srgbClr val="666666"/>
              </a:solidFill>
              <a:latin typeface="Quattrocento Sans"/>
              <a:ea typeface="Quattrocento Sans"/>
              <a:cs typeface="Quattrocento Sans"/>
              <a:sym typeface="Quattrocento Sans"/>
            </a:endParaRPr>
          </a:p>
        </p:txBody>
      </p:sp>
      <p:cxnSp>
        <p:nvCxnSpPr>
          <p:cNvPr id="727" name="Google Shape;727;p76"/>
          <p:cNvCxnSpPr>
            <a:stCxn id="724" idx="3"/>
            <a:endCxn id="725" idx="1"/>
          </p:cNvCxnSpPr>
          <p:nvPr/>
        </p:nvCxnSpPr>
        <p:spPr>
          <a:xfrm>
            <a:off x="1778432" y="2718962"/>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728" name="Google Shape;728;p76"/>
          <p:cNvCxnSpPr>
            <a:stCxn id="725" idx="3"/>
            <a:endCxn id="726" idx="1"/>
          </p:cNvCxnSpPr>
          <p:nvPr/>
        </p:nvCxnSpPr>
        <p:spPr>
          <a:xfrm>
            <a:off x="3525637" y="2718962"/>
            <a:ext cx="434100" cy="0"/>
          </a:xfrm>
          <a:prstGeom prst="straightConnector1">
            <a:avLst/>
          </a:prstGeom>
          <a:noFill/>
          <a:ln w="38100" cap="flat" cmpd="sng">
            <a:solidFill>
              <a:schemeClr val="dk1"/>
            </a:solidFill>
            <a:prstDash val="solid"/>
            <a:round/>
            <a:headEnd type="none" w="med" len="med"/>
            <a:tailEnd type="triangle" w="med" len="med"/>
          </a:ln>
        </p:spPr>
      </p:cxnSp>
      <p:sp>
        <p:nvSpPr>
          <p:cNvPr id="729" name="Google Shape;729;p76"/>
          <p:cNvSpPr/>
          <p:nvPr/>
        </p:nvSpPr>
        <p:spPr>
          <a:xfrm>
            <a:off x="5662586"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Performance metrics (Finalize the model)</a:t>
            </a:r>
            <a:endParaRPr sz="1200">
              <a:solidFill>
                <a:srgbClr val="666666"/>
              </a:solidFill>
              <a:latin typeface="Quattrocento Sans"/>
              <a:ea typeface="Quattrocento Sans"/>
              <a:cs typeface="Quattrocento Sans"/>
              <a:sym typeface="Quattrocento Sans"/>
            </a:endParaRPr>
          </a:p>
        </p:txBody>
      </p:sp>
      <p:cxnSp>
        <p:nvCxnSpPr>
          <p:cNvPr id="730" name="Google Shape;730;p76"/>
          <p:cNvCxnSpPr/>
          <p:nvPr/>
        </p:nvCxnSpPr>
        <p:spPr>
          <a:xfrm>
            <a:off x="5238444" y="2718948"/>
            <a:ext cx="4338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3"/>
          <p:cNvPicPr preferRelativeResize="0"/>
          <p:nvPr/>
        </p:nvPicPr>
        <p:blipFill>
          <a:blip r:embed="rId3">
            <a:alphaModFix/>
          </a:blip>
          <a:stretch>
            <a:fillRect/>
          </a:stretch>
        </p:blipFill>
        <p:spPr>
          <a:xfrm>
            <a:off x="4066462" y="1750759"/>
            <a:ext cx="956203" cy="956186"/>
          </a:xfrm>
          <a:prstGeom prst="rect">
            <a:avLst/>
          </a:prstGeom>
          <a:noFill/>
          <a:ln>
            <a:noFill/>
          </a:ln>
        </p:spPr>
      </p:pic>
      <p:sp>
        <p:nvSpPr>
          <p:cNvPr id="210" name="Google Shape;210;p33"/>
          <p:cNvSpPr txBox="1"/>
          <p:nvPr/>
        </p:nvSpPr>
        <p:spPr>
          <a:xfrm>
            <a:off x="1166388" y="2063948"/>
            <a:ext cx="1731000" cy="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Incoming Emails</a:t>
            </a:r>
            <a:endParaRPr sz="1800">
              <a:solidFill>
                <a:srgbClr val="666666"/>
              </a:solidFill>
              <a:latin typeface="Quattrocento Sans"/>
              <a:ea typeface="Quattrocento Sans"/>
              <a:cs typeface="Quattrocento Sans"/>
              <a:sym typeface="Quattrocento Sans"/>
            </a:endParaRPr>
          </a:p>
        </p:txBody>
      </p:sp>
      <p:sp>
        <p:nvSpPr>
          <p:cNvPr id="211" name="Google Shape;211;p33"/>
          <p:cNvSpPr txBox="1"/>
          <p:nvPr/>
        </p:nvSpPr>
        <p:spPr>
          <a:xfrm>
            <a:off x="3822000" y="1342658"/>
            <a:ext cx="1445100" cy="355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Spam Filter</a:t>
            </a:r>
            <a:endParaRPr sz="1800">
              <a:solidFill>
                <a:srgbClr val="666666"/>
              </a:solidFill>
              <a:latin typeface="Quattrocento Sans"/>
              <a:ea typeface="Quattrocento Sans"/>
              <a:cs typeface="Quattrocento Sans"/>
              <a:sym typeface="Quattrocento Sans"/>
            </a:endParaRPr>
          </a:p>
        </p:txBody>
      </p:sp>
      <p:cxnSp>
        <p:nvCxnSpPr>
          <p:cNvPr id="212" name="Google Shape;212;p33"/>
          <p:cNvCxnSpPr>
            <a:stCxn id="209" idx="3"/>
            <a:endCxn id="213" idx="1"/>
          </p:cNvCxnSpPr>
          <p:nvPr/>
        </p:nvCxnSpPr>
        <p:spPr>
          <a:xfrm>
            <a:off x="5022665" y="2228852"/>
            <a:ext cx="1909500" cy="1116600"/>
          </a:xfrm>
          <a:prstGeom prst="straightConnector1">
            <a:avLst/>
          </a:prstGeom>
          <a:noFill/>
          <a:ln w="28575" cap="flat" cmpd="sng">
            <a:solidFill>
              <a:srgbClr val="FF0000"/>
            </a:solidFill>
            <a:prstDash val="solid"/>
            <a:round/>
            <a:headEnd type="none" w="med" len="med"/>
            <a:tailEnd type="triangle" w="med" len="med"/>
          </a:ln>
        </p:spPr>
      </p:cxnSp>
      <p:pic>
        <p:nvPicPr>
          <p:cNvPr id="214" name="Google Shape;214;p33"/>
          <p:cNvPicPr preferRelativeResize="0"/>
          <p:nvPr/>
        </p:nvPicPr>
        <p:blipFill rotWithShape="1">
          <a:blip r:embed="rId4">
            <a:alphaModFix/>
          </a:blip>
          <a:srcRect l="34257" r="32742"/>
          <a:stretch/>
        </p:blipFill>
        <p:spPr>
          <a:xfrm rot="-5400000">
            <a:off x="3022465" y="1710360"/>
            <a:ext cx="588870" cy="1143225"/>
          </a:xfrm>
          <a:prstGeom prst="rect">
            <a:avLst/>
          </a:prstGeom>
          <a:noFill/>
          <a:ln>
            <a:noFill/>
          </a:ln>
        </p:spPr>
      </p:pic>
      <p:cxnSp>
        <p:nvCxnSpPr>
          <p:cNvPr id="215" name="Google Shape;215;p33"/>
          <p:cNvCxnSpPr>
            <a:stCxn id="209" idx="3"/>
            <a:endCxn id="216" idx="1"/>
          </p:cNvCxnSpPr>
          <p:nvPr/>
        </p:nvCxnSpPr>
        <p:spPr>
          <a:xfrm rot="10800000" flipH="1">
            <a:off x="5022665" y="1342652"/>
            <a:ext cx="1875900" cy="886200"/>
          </a:xfrm>
          <a:prstGeom prst="straightConnector1">
            <a:avLst/>
          </a:prstGeom>
          <a:noFill/>
          <a:ln w="28575" cap="flat" cmpd="sng">
            <a:solidFill>
              <a:srgbClr val="38761D"/>
            </a:solidFill>
            <a:prstDash val="solid"/>
            <a:round/>
            <a:headEnd type="none" w="med" len="med"/>
            <a:tailEnd type="triangle" w="med" len="med"/>
          </a:ln>
        </p:spPr>
      </p:cxnSp>
      <p:sp>
        <p:nvSpPr>
          <p:cNvPr id="217" name="Google Shape;217;p33"/>
          <p:cNvSpPr txBox="1"/>
          <p:nvPr/>
        </p:nvSpPr>
        <p:spPr>
          <a:xfrm>
            <a:off x="6999588" y="1146185"/>
            <a:ext cx="8100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Ham</a:t>
            </a:r>
            <a:endParaRPr>
              <a:solidFill>
                <a:srgbClr val="666666"/>
              </a:solidFill>
              <a:latin typeface="Quattrocento Sans"/>
              <a:ea typeface="Quattrocento Sans"/>
              <a:cs typeface="Quattrocento Sans"/>
              <a:sym typeface="Quattrocento Sans"/>
            </a:endParaRPr>
          </a:p>
        </p:txBody>
      </p:sp>
      <p:sp>
        <p:nvSpPr>
          <p:cNvPr id="218" name="Google Shape;218;p33"/>
          <p:cNvSpPr txBox="1"/>
          <p:nvPr/>
        </p:nvSpPr>
        <p:spPr>
          <a:xfrm>
            <a:off x="6999588" y="3163040"/>
            <a:ext cx="9780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Spam</a:t>
            </a:r>
            <a:endParaRPr>
              <a:solidFill>
                <a:srgbClr val="666666"/>
              </a:solidFill>
              <a:latin typeface="Quattrocento Sans"/>
              <a:ea typeface="Quattrocento Sans"/>
              <a:cs typeface="Quattrocento Sans"/>
              <a:sym typeface="Quattrocento Sans"/>
            </a:endParaRPr>
          </a:p>
        </p:txBody>
      </p:sp>
      <p:sp>
        <p:nvSpPr>
          <p:cNvPr id="219" name="Google Shape;219;p33"/>
          <p:cNvSpPr txBox="1"/>
          <p:nvPr/>
        </p:nvSpPr>
        <p:spPr>
          <a:xfrm>
            <a:off x="2525250" y="4143050"/>
            <a:ext cx="40539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Spam Classifier</a:t>
            </a:r>
            <a:endParaRPr sz="1800" b="1">
              <a:solidFill>
                <a:srgbClr val="666666"/>
              </a:solidFill>
              <a:latin typeface="Quattrocento Sans"/>
              <a:ea typeface="Quattrocento Sans"/>
              <a:cs typeface="Quattrocento Sans"/>
              <a:sym typeface="Quattrocento Sans"/>
            </a:endParaRPr>
          </a:p>
        </p:txBody>
      </p:sp>
      <p:sp>
        <p:nvSpPr>
          <p:cNvPr id="220" name="Google Shape;220;p3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What is Classification ?</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7"/>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36" name="Google Shape;736;p77"/>
          <p:cNvSpPr txBox="1"/>
          <p:nvPr/>
        </p:nvSpPr>
        <p:spPr>
          <a:xfrm>
            <a:off x="392850" y="2511197"/>
            <a:ext cx="8358300" cy="11142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some_digit = X[0]  </a:t>
            </a:r>
            <a:r>
              <a:rPr lang="en" sz="1600" i="1">
                <a:solidFill>
                  <a:srgbClr val="666666"/>
                </a:solidFill>
                <a:latin typeface="Consolas"/>
                <a:ea typeface="Consolas"/>
                <a:cs typeface="Consolas"/>
                <a:sym typeface="Consolas"/>
              </a:rPr>
              <a:t># Taking the First image</a:t>
            </a:r>
            <a:endParaRPr sz="1600" i="1">
              <a:solidFill>
                <a:srgbClr val="666666"/>
              </a:solidFill>
              <a:latin typeface="Consolas"/>
              <a:ea typeface="Consolas"/>
              <a:cs typeface="Consolas"/>
              <a:sym typeface="Consolas"/>
            </a:endParaRPr>
          </a:p>
          <a:p>
            <a:pPr marL="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sgd_clf.predict([some_digit]) </a:t>
            </a:r>
            <a:endParaRPr sz="1600">
              <a:solidFill>
                <a:srgbClr val="666666"/>
              </a:solidFill>
              <a:latin typeface="Consolas"/>
              <a:ea typeface="Consolas"/>
              <a:cs typeface="Consolas"/>
              <a:sym typeface="Consolas"/>
            </a:endParaRPr>
          </a:p>
          <a:p>
            <a:pPr marL="0" lvl="0" indent="0" algn="l" rtl="0">
              <a:spcBef>
                <a:spcPts val="0"/>
              </a:spcBef>
              <a:spcAft>
                <a:spcPts val="0"/>
              </a:spcAft>
              <a:buNone/>
            </a:pPr>
            <a:r>
              <a:rPr lang="en" sz="1600" i="1">
                <a:solidFill>
                  <a:srgbClr val="666666"/>
                </a:solidFill>
                <a:latin typeface="Consolas"/>
                <a:ea typeface="Consolas"/>
                <a:cs typeface="Consolas"/>
                <a:sym typeface="Consolas"/>
              </a:rPr>
              <a:t>array([True], dtype=bool)</a:t>
            </a:r>
            <a:endParaRPr sz="1600" i="1">
              <a:solidFill>
                <a:srgbClr val="666666"/>
              </a:solidFill>
              <a:latin typeface="Consolas"/>
              <a:ea typeface="Consolas"/>
              <a:cs typeface="Consolas"/>
              <a:sym typeface="Consolas"/>
            </a:endParaRPr>
          </a:p>
        </p:txBody>
      </p:sp>
      <p:sp>
        <p:nvSpPr>
          <p:cNvPr id="737" name="Google Shape;737;p77"/>
          <p:cNvSpPr txBox="1"/>
          <p:nvPr/>
        </p:nvSpPr>
        <p:spPr>
          <a:xfrm>
            <a:off x="357188" y="929312"/>
            <a:ext cx="8429700" cy="1581900"/>
          </a:xfrm>
          <a:prstGeom prst="rect">
            <a:avLst/>
          </a:prstGeom>
          <a:noFill/>
          <a:ln>
            <a:noFill/>
          </a:ln>
        </p:spPr>
        <p:txBody>
          <a:bodyPr spcFirstLastPara="1" wrap="square" lIns="58925" tIns="58925" rIns="58925" bIns="58925" anchor="ctr" anchorCtr="0">
            <a:noAutofit/>
          </a:bodyPr>
          <a:lstStyle/>
          <a:p>
            <a:pPr marL="292100" lvl="0" indent="-260350" algn="l" rtl="0">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First image stores the digit 5 and the classifier correctly classifier it as ‘True’</a:t>
            </a:r>
            <a:endParaRPr sz="1900">
              <a:solidFill>
                <a:srgbClr val="666666"/>
              </a:solidFill>
              <a:latin typeface="Quattrocento Sans"/>
              <a:ea typeface="Quattrocento Sans"/>
              <a:cs typeface="Quattrocento Sans"/>
              <a:sym typeface="Quattrocento Sans"/>
            </a:endParaRPr>
          </a:p>
        </p:txBody>
      </p:sp>
      <p:sp>
        <p:nvSpPr>
          <p:cNvPr id="738" name="Google Shape;738;p7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Testing SGDClassifier</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744" name="Google Shape;744;p78"/>
          <p:cNvSpPr/>
          <p:nvPr/>
        </p:nvSpPr>
        <p:spPr>
          <a:xfrm>
            <a:off x="509432"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745" name="Google Shape;745;p78"/>
          <p:cNvSpPr/>
          <p:nvPr/>
        </p:nvSpPr>
        <p:spPr>
          <a:xfrm>
            <a:off x="2256637"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746" name="Google Shape;746;p78"/>
          <p:cNvSpPr/>
          <p:nvPr/>
        </p:nvSpPr>
        <p:spPr>
          <a:xfrm>
            <a:off x="3959612" y="1987862"/>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a:t>
            </a:r>
            <a:endParaRPr sz="1200">
              <a:solidFill>
                <a:srgbClr val="666666"/>
              </a:solidFill>
              <a:latin typeface="Quattrocento Sans"/>
              <a:ea typeface="Quattrocento Sans"/>
              <a:cs typeface="Quattrocento Sans"/>
              <a:sym typeface="Quattrocento Sans"/>
            </a:endParaRPr>
          </a:p>
        </p:txBody>
      </p:sp>
      <p:cxnSp>
        <p:nvCxnSpPr>
          <p:cNvPr id="747" name="Google Shape;747;p78"/>
          <p:cNvCxnSpPr>
            <a:stCxn id="744" idx="3"/>
            <a:endCxn id="745" idx="1"/>
          </p:cNvCxnSpPr>
          <p:nvPr/>
        </p:nvCxnSpPr>
        <p:spPr>
          <a:xfrm>
            <a:off x="1778432" y="2718962"/>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748" name="Google Shape;748;p78"/>
          <p:cNvCxnSpPr>
            <a:stCxn id="745" idx="3"/>
            <a:endCxn id="746" idx="1"/>
          </p:cNvCxnSpPr>
          <p:nvPr/>
        </p:nvCxnSpPr>
        <p:spPr>
          <a:xfrm>
            <a:off x="3525637" y="2718962"/>
            <a:ext cx="434100" cy="0"/>
          </a:xfrm>
          <a:prstGeom prst="straightConnector1">
            <a:avLst/>
          </a:prstGeom>
          <a:noFill/>
          <a:ln w="38100" cap="flat" cmpd="sng">
            <a:solidFill>
              <a:schemeClr val="dk1"/>
            </a:solidFill>
            <a:prstDash val="solid"/>
            <a:round/>
            <a:headEnd type="none" w="med" len="med"/>
            <a:tailEnd type="triangle" w="med" len="med"/>
          </a:ln>
        </p:spPr>
      </p:cxnSp>
      <p:sp>
        <p:nvSpPr>
          <p:cNvPr id="749" name="Google Shape;749;p78"/>
          <p:cNvSpPr/>
          <p:nvPr/>
        </p:nvSpPr>
        <p:spPr>
          <a:xfrm>
            <a:off x="5662586" y="1987862"/>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750" name="Google Shape;750;p78"/>
          <p:cNvCxnSpPr/>
          <p:nvPr/>
        </p:nvCxnSpPr>
        <p:spPr>
          <a:xfrm>
            <a:off x="5238444" y="2718948"/>
            <a:ext cx="4338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9"/>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56" name="Google Shape;756;p79"/>
          <p:cNvSpPr/>
          <p:nvPr/>
        </p:nvSpPr>
        <p:spPr>
          <a:xfrm>
            <a:off x="357200" y="1041175"/>
            <a:ext cx="8501100" cy="3048900"/>
          </a:xfrm>
          <a:prstGeom prst="rect">
            <a:avLst/>
          </a:prstGeom>
          <a:noFill/>
          <a:ln>
            <a:noFill/>
          </a:ln>
        </p:spPr>
        <p:txBody>
          <a:bodyPr spcFirstLastPara="1" wrap="square" lIns="32750" tIns="32750" rIns="32750" bIns="32750" anchor="ctr" anchorCtr="0">
            <a:noAutofit/>
          </a:bodyPr>
          <a:lstStyle/>
          <a:p>
            <a:pPr marL="292100" marR="0" lvl="0"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Cross Validation - Accuracy</a:t>
            </a:r>
            <a:endParaRPr sz="1900">
              <a:solidFill>
                <a:srgbClr val="666666"/>
              </a:solidFill>
              <a:latin typeface="Quattrocento Sans"/>
              <a:ea typeface="Quattrocento Sans"/>
              <a:cs typeface="Quattrocento Sans"/>
              <a:sym typeface="Quattrocento Sans"/>
            </a:endParaRPr>
          </a:p>
          <a:p>
            <a:pPr marL="292100" marR="0" lvl="0"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Confusion Matrix</a:t>
            </a:r>
            <a:endParaRPr sz="1900">
              <a:solidFill>
                <a:srgbClr val="666666"/>
              </a:solidFill>
              <a:latin typeface="Quattrocento Sans"/>
              <a:ea typeface="Quattrocento Sans"/>
              <a:cs typeface="Quattrocento Sans"/>
              <a:sym typeface="Quattrocento Sans"/>
            </a:endParaRPr>
          </a:p>
          <a:p>
            <a:pPr marL="584200" marR="0" lvl="1"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Precision</a:t>
            </a:r>
            <a:endParaRPr sz="1900">
              <a:solidFill>
                <a:srgbClr val="666666"/>
              </a:solidFill>
              <a:latin typeface="Quattrocento Sans"/>
              <a:ea typeface="Quattrocento Sans"/>
              <a:cs typeface="Quattrocento Sans"/>
              <a:sym typeface="Quattrocento Sans"/>
            </a:endParaRPr>
          </a:p>
          <a:p>
            <a:pPr marL="584200" marR="0" lvl="1"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Recall</a:t>
            </a:r>
            <a:endParaRPr sz="1900">
              <a:solidFill>
                <a:srgbClr val="666666"/>
              </a:solidFill>
              <a:latin typeface="Quattrocento Sans"/>
              <a:ea typeface="Quattrocento Sans"/>
              <a:cs typeface="Quattrocento Sans"/>
              <a:sym typeface="Quattrocento Sans"/>
            </a:endParaRPr>
          </a:p>
          <a:p>
            <a:pPr marL="584200" marR="0" lvl="1"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F1 score</a:t>
            </a:r>
            <a:endParaRPr sz="1900">
              <a:solidFill>
                <a:srgbClr val="666666"/>
              </a:solidFill>
              <a:latin typeface="Quattrocento Sans"/>
              <a:ea typeface="Quattrocento Sans"/>
              <a:cs typeface="Quattrocento Sans"/>
              <a:sym typeface="Quattrocento Sans"/>
            </a:endParaRPr>
          </a:p>
          <a:p>
            <a:pPr marL="292100" marR="0" lvl="0" indent="-260350" algn="l" rtl="0">
              <a:lnSpc>
                <a:spcPct val="150000"/>
              </a:lnSpc>
              <a:spcBef>
                <a:spcPts val="0"/>
              </a:spcBef>
              <a:spcAft>
                <a:spcPts val="0"/>
              </a:spcAft>
              <a:buClr>
                <a:srgbClr val="666666"/>
              </a:buClr>
              <a:buSzPts val="1900"/>
              <a:buFont typeface="Quattrocento Sans"/>
              <a:buChar char="●"/>
            </a:pPr>
            <a:r>
              <a:rPr lang="en" sz="1900">
                <a:solidFill>
                  <a:srgbClr val="666666"/>
                </a:solidFill>
                <a:latin typeface="Quattrocento Sans"/>
                <a:ea typeface="Quattrocento Sans"/>
                <a:cs typeface="Quattrocento Sans"/>
                <a:sym typeface="Quattrocento Sans"/>
              </a:rPr>
              <a:t>ROC Curve</a:t>
            </a:r>
            <a:endParaRPr sz="1900">
              <a:solidFill>
                <a:srgbClr val="666666"/>
              </a:solidFill>
              <a:latin typeface="Quattrocento Sans"/>
              <a:ea typeface="Quattrocento Sans"/>
              <a:cs typeface="Quattrocento Sans"/>
              <a:sym typeface="Quattrocento Sans"/>
            </a:endParaRPr>
          </a:p>
          <a:p>
            <a:pPr marL="292100" marR="0" lvl="0" indent="0" algn="l" rtl="0">
              <a:lnSpc>
                <a:spcPct val="100000"/>
              </a:lnSpc>
              <a:spcBef>
                <a:spcPts val="0"/>
              </a:spcBef>
              <a:spcAft>
                <a:spcPts val="0"/>
              </a:spcAft>
              <a:buNone/>
            </a:pPr>
            <a:endParaRPr sz="2200">
              <a:solidFill>
                <a:srgbClr val="666666"/>
              </a:solidFill>
              <a:latin typeface="Quattrocento Sans"/>
              <a:ea typeface="Quattrocento Sans"/>
              <a:cs typeface="Quattrocento Sans"/>
              <a:sym typeface="Quattrocento Sans"/>
            </a:endParaRPr>
          </a:p>
        </p:txBody>
      </p:sp>
      <p:pic>
        <p:nvPicPr>
          <p:cNvPr id="757" name="Google Shape;757;p79"/>
          <p:cNvPicPr preferRelativeResize="0"/>
          <p:nvPr/>
        </p:nvPicPr>
        <p:blipFill rotWithShape="1">
          <a:blip r:embed="rId3">
            <a:alphaModFix/>
          </a:blip>
          <a:srcRect t="5920" b="-5919"/>
          <a:stretch/>
        </p:blipFill>
        <p:spPr>
          <a:xfrm>
            <a:off x="5583300" y="1651525"/>
            <a:ext cx="2438400" cy="2438400"/>
          </a:xfrm>
          <a:prstGeom prst="rect">
            <a:avLst/>
          </a:prstGeom>
          <a:noFill/>
          <a:ln>
            <a:noFill/>
          </a:ln>
        </p:spPr>
      </p:pic>
      <p:sp>
        <p:nvSpPr>
          <p:cNvPr id="758" name="Google Shape;758;p7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Measuring Performance of Classifier</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8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764" name="Google Shape;764;p80"/>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765" name="Google Shape;765;p80"/>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766" name="Google Shape;766;p80"/>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a:t>
            </a:r>
            <a:endParaRPr sz="1200">
              <a:solidFill>
                <a:srgbClr val="666666"/>
              </a:solidFill>
              <a:latin typeface="Quattrocento Sans"/>
              <a:ea typeface="Quattrocento Sans"/>
              <a:cs typeface="Quattrocento Sans"/>
              <a:sym typeface="Quattrocento Sans"/>
            </a:endParaRPr>
          </a:p>
        </p:txBody>
      </p:sp>
      <p:cxnSp>
        <p:nvCxnSpPr>
          <p:cNvPr id="767" name="Google Shape;767;p80"/>
          <p:cNvCxnSpPr>
            <a:stCxn id="764" idx="3"/>
            <a:endCxn id="765"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768" name="Google Shape;768;p80"/>
          <p:cNvCxnSpPr>
            <a:stCxn id="765" idx="3"/>
            <a:endCxn id="766"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769" name="Google Shape;769;p80"/>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770" name="Google Shape;770;p80"/>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771" name="Google Shape;771;p80"/>
          <p:cNvSpPr/>
          <p:nvPr/>
        </p:nvSpPr>
        <p:spPr>
          <a:xfrm>
            <a:off x="670175" y="3363651"/>
            <a:ext cx="953100" cy="10491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Cross Validation - Accuracy</a:t>
            </a:r>
            <a:endParaRPr sz="1200" b="1">
              <a:solidFill>
                <a:srgbClr val="666666"/>
              </a:solidFill>
              <a:latin typeface="Quattrocento Sans"/>
              <a:ea typeface="Quattrocento Sans"/>
              <a:cs typeface="Quattrocento Sans"/>
              <a:sym typeface="Quattrocento Sans"/>
            </a:endParaRPr>
          </a:p>
        </p:txBody>
      </p:sp>
      <p:sp>
        <p:nvSpPr>
          <p:cNvPr id="772" name="Google Shape;772;p80"/>
          <p:cNvSpPr/>
          <p:nvPr/>
        </p:nvSpPr>
        <p:spPr>
          <a:xfrm>
            <a:off x="1982274"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Confusion Matrix</a:t>
            </a:r>
            <a:endParaRPr sz="1200">
              <a:solidFill>
                <a:srgbClr val="666666"/>
              </a:solidFill>
              <a:latin typeface="Quattrocento Sans"/>
              <a:ea typeface="Quattrocento Sans"/>
              <a:cs typeface="Quattrocento Sans"/>
              <a:sym typeface="Quattrocento Sans"/>
            </a:endParaRPr>
          </a:p>
        </p:txBody>
      </p:sp>
      <p:sp>
        <p:nvSpPr>
          <p:cNvPr id="773" name="Google Shape;773;p80"/>
          <p:cNvSpPr/>
          <p:nvPr/>
        </p:nvSpPr>
        <p:spPr>
          <a:xfrm>
            <a:off x="3261167"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774" name="Google Shape;774;p80"/>
          <p:cNvSpPr/>
          <p:nvPr/>
        </p:nvSpPr>
        <p:spPr>
          <a:xfrm>
            <a:off x="4540059"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775" name="Google Shape;775;p80"/>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776" name="Google Shape;776;p80"/>
          <p:cNvSpPr/>
          <p:nvPr/>
        </p:nvSpPr>
        <p:spPr>
          <a:xfrm>
            <a:off x="7104833"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777" name="Google Shape;777;p80"/>
          <p:cNvCxnSpPr>
            <a:stCxn id="769" idx="2"/>
            <a:endCxn id="775"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778" name="Google Shape;778;p80"/>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779" name="Google Shape;779;p80"/>
          <p:cNvCxnSpPr>
            <a:stCxn id="773"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780" name="Google Shape;780;p80"/>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781" name="Google Shape;781;p80"/>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782" name="Google Shape;782;p80"/>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783" name="Google Shape;783;p80"/>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1"/>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89" name="Google Shape;789;p81"/>
          <p:cNvSpPr/>
          <p:nvPr/>
        </p:nvSpPr>
        <p:spPr>
          <a:xfrm>
            <a:off x="426762" y="1364779"/>
            <a:ext cx="8570700" cy="2593200"/>
          </a:xfrm>
          <a:prstGeom prst="rect">
            <a:avLst/>
          </a:prstGeom>
          <a:noFill/>
          <a:ln>
            <a:noFill/>
          </a:ln>
        </p:spPr>
        <p:txBody>
          <a:bodyPr spcFirstLastPara="1" wrap="square" lIns="32750" tIns="32750" rIns="32750" bIns="32750" anchor="t"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cross_val_score</a:t>
            </a: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As discussed in end-to-end project session, cross_val_score() function in scikit-learn can be used to perform cross validation</a:t>
            </a:r>
            <a:endParaRPr sz="1900">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300">
              <a:solidFill>
                <a:srgbClr val="666666"/>
              </a:solidFill>
              <a:latin typeface="Quattrocento Sans"/>
              <a:ea typeface="Quattrocento Sans"/>
              <a:cs typeface="Quattrocento Sans"/>
              <a:sym typeface="Quattrocento Sans"/>
            </a:endParaRPr>
          </a:p>
        </p:txBody>
      </p:sp>
      <p:sp>
        <p:nvSpPr>
          <p:cNvPr id="790" name="Google Shape;790;p8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CB2FE1C1-F602-682A-80AF-071C07C54751}"/>
              </a:ext>
            </a:extLst>
          </p:cNvPr>
          <p:cNvPicPr>
            <a:picLocks noChangeAspect="1"/>
          </p:cNvPicPr>
          <p:nvPr/>
        </p:nvPicPr>
        <p:blipFill>
          <a:blip r:embed="rId3"/>
          <a:stretch>
            <a:fillRect/>
          </a:stretch>
        </p:blipFill>
        <p:spPr>
          <a:xfrm>
            <a:off x="0" y="1193"/>
            <a:ext cx="9144000" cy="514111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1"/>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sp>
        <p:nvSpPr>
          <p:cNvPr id="789" name="Google Shape;789;p81"/>
          <p:cNvSpPr/>
          <p:nvPr/>
        </p:nvSpPr>
        <p:spPr>
          <a:xfrm>
            <a:off x="426762" y="1364779"/>
            <a:ext cx="8570700" cy="2593200"/>
          </a:xfrm>
          <a:prstGeom prst="rect">
            <a:avLst/>
          </a:prstGeom>
          <a:noFill/>
          <a:ln>
            <a:noFill/>
          </a:ln>
        </p:spPr>
        <p:txBody>
          <a:bodyPr spcFirstLastPara="1" wrap="square" lIns="32750" tIns="32750" rIns="32750" bIns="32750" anchor="t"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cross_val_score</a:t>
            </a: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900">
                <a:solidFill>
                  <a:srgbClr val="666666"/>
                </a:solidFill>
                <a:latin typeface="Quattrocento Sans"/>
                <a:ea typeface="Quattrocento Sans"/>
                <a:cs typeface="Quattrocento Sans"/>
                <a:sym typeface="Quattrocento Sans"/>
              </a:rPr>
              <a:t>As discussed in end-to-end project session, cross_val_score() function in scikit-learn can be used to perform cross validation</a:t>
            </a:r>
            <a:endParaRPr sz="1900">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2300">
              <a:solidFill>
                <a:srgbClr val="666666"/>
              </a:solidFill>
              <a:latin typeface="Quattrocento Sans"/>
              <a:ea typeface="Quattrocento Sans"/>
              <a:cs typeface="Quattrocento Sans"/>
              <a:sym typeface="Quattrocento Sans"/>
            </a:endParaRPr>
          </a:p>
        </p:txBody>
      </p:sp>
      <p:sp>
        <p:nvSpPr>
          <p:cNvPr id="790" name="Google Shape;790;p81"/>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183359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2"/>
          <p:cNvSpPr txBox="1"/>
          <p:nvPr/>
        </p:nvSpPr>
        <p:spPr>
          <a:xfrm>
            <a:off x="428625" y="1168976"/>
            <a:ext cx="8358300" cy="15705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endParaRPr sz="900"/>
          </a:p>
        </p:txBody>
      </p:sp>
      <p:cxnSp>
        <p:nvCxnSpPr>
          <p:cNvPr id="796" name="Google Shape;796;p82"/>
          <p:cNvCxnSpPr>
            <a:endCxn id="797" idx="0"/>
          </p:cNvCxnSpPr>
          <p:nvPr/>
        </p:nvCxnSpPr>
        <p:spPr>
          <a:xfrm flipH="1">
            <a:off x="2983038" y="2507954"/>
            <a:ext cx="1200" cy="892800"/>
          </a:xfrm>
          <a:prstGeom prst="straightConnector1">
            <a:avLst/>
          </a:prstGeom>
          <a:noFill/>
          <a:ln w="38100" cap="flat" cmpd="sng">
            <a:solidFill>
              <a:schemeClr val="dk2"/>
            </a:solidFill>
            <a:prstDash val="solid"/>
            <a:round/>
            <a:headEnd type="none" w="med" len="med"/>
            <a:tailEnd type="triangle" w="med" len="med"/>
          </a:ln>
        </p:spPr>
      </p:cxnSp>
      <p:cxnSp>
        <p:nvCxnSpPr>
          <p:cNvPr id="798" name="Google Shape;798;p82"/>
          <p:cNvCxnSpPr>
            <a:endCxn id="799" idx="0"/>
          </p:cNvCxnSpPr>
          <p:nvPr/>
        </p:nvCxnSpPr>
        <p:spPr>
          <a:xfrm>
            <a:off x="5143496" y="2519125"/>
            <a:ext cx="3000" cy="871800"/>
          </a:xfrm>
          <a:prstGeom prst="straightConnector1">
            <a:avLst/>
          </a:prstGeom>
          <a:noFill/>
          <a:ln w="38100" cap="flat" cmpd="sng">
            <a:solidFill>
              <a:schemeClr val="dk2"/>
            </a:solidFill>
            <a:prstDash val="solid"/>
            <a:round/>
            <a:headEnd type="none" w="med" len="med"/>
            <a:tailEnd type="triangle" w="med" len="med"/>
          </a:ln>
        </p:spPr>
      </p:cxnSp>
      <p:cxnSp>
        <p:nvCxnSpPr>
          <p:cNvPr id="800" name="Google Shape;800;p82"/>
          <p:cNvCxnSpPr/>
          <p:nvPr/>
        </p:nvCxnSpPr>
        <p:spPr>
          <a:xfrm flipH="1">
            <a:off x="6077439" y="2507575"/>
            <a:ext cx="8700" cy="799800"/>
          </a:xfrm>
          <a:prstGeom prst="straightConnector1">
            <a:avLst/>
          </a:prstGeom>
          <a:noFill/>
          <a:ln w="38100" cap="flat" cmpd="sng">
            <a:solidFill>
              <a:schemeClr val="dk2"/>
            </a:solidFill>
            <a:prstDash val="solid"/>
            <a:round/>
            <a:headEnd type="none" w="med" len="med"/>
            <a:tailEnd type="triangle" w="med" len="med"/>
          </a:ln>
        </p:spPr>
      </p:cxnSp>
      <p:cxnSp>
        <p:nvCxnSpPr>
          <p:cNvPr id="801" name="Google Shape;801;p82"/>
          <p:cNvCxnSpPr/>
          <p:nvPr/>
        </p:nvCxnSpPr>
        <p:spPr>
          <a:xfrm>
            <a:off x="7090634" y="2496850"/>
            <a:ext cx="11100" cy="798900"/>
          </a:xfrm>
          <a:prstGeom prst="straightConnector1">
            <a:avLst/>
          </a:prstGeom>
          <a:noFill/>
          <a:ln w="38100" cap="flat" cmpd="sng">
            <a:solidFill>
              <a:schemeClr val="dk2"/>
            </a:solidFill>
            <a:prstDash val="solid"/>
            <a:round/>
            <a:headEnd type="none" w="med" len="med"/>
            <a:tailEnd type="triangle" w="med" len="med"/>
          </a:ln>
        </p:spPr>
      </p:cxnSp>
      <p:sp>
        <p:nvSpPr>
          <p:cNvPr id="797" name="Google Shape;797;p82"/>
          <p:cNvSpPr txBox="1"/>
          <p:nvPr/>
        </p:nvSpPr>
        <p:spPr>
          <a:xfrm>
            <a:off x="2087538" y="3400754"/>
            <a:ext cx="1791000" cy="2427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500">
                <a:solidFill>
                  <a:srgbClr val="666666"/>
                </a:solidFill>
                <a:latin typeface="Quattrocento Sans"/>
                <a:ea typeface="Quattrocento Sans"/>
                <a:cs typeface="Quattrocento Sans"/>
                <a:sym typeface="Quattrocento Sans"/>
              </a:rPr>
              <a:t>Classifier object</a:t>
            </a:r>
            <a:endParaRPr sz="1500">
              <a:solidFill>
                <a:srgbClr val="666666"/>
              </a:solidFill>
              <a:latin typeface="Quattrocento Sans"/>
              <a:ea typeface="Quattrocento Sans"/>
              <a:cs typeface="Quattrocento Sans"/>
              <a:sym typeface="Quattrocento Sans"/>
            </a:endParaRPr>
          </a:p>
        </p:txBody>
      </p:sp>
      <p:sp>
        <p:nvSpPr>
          <p:cNvPr id="802" name="Google Shape;802;p82"/>
          <p:cNvSpPr txBox="1"/>
          <p:nvPr/>
        </p:nvSpPr>
        <p:spPr>
          <a:xfrm>
            <a:off x="6691959" y="3307800"/>
            <a:ext cx="1328700" cy="4884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500">
                <a:solidFill>
                  <a:srgbClr val="666666"/>
                </a:solidFill>
                <a:latin typeface="Quattrocento Sans"/>
                <a:ea typeface="Quattrocento Sans"/>
                <a:cs typeface="Quattrocento Sans"/>
                <a:sym typeface="Quattrocento Sans"/>
              </a:rPr>
              <a:t>Scoring Parameter</a:t>
            </a:r>
            <a:endParaRPr sz="1500">
              <a:solidFill>
                <a:srgbClr val="666666"/>
              </a:solidFill>
              <a:latin typeface="Quattrocento Sans"/>
              <a:ea typeface="Quattrocento Sans"/>
              <a:cs typeface="Quattrocento Sans"/>
              <a:sym typeface="Quattrocento Sans"/>
            </a:endParaRPr>
          </a:p>
        </p:txBody>
      </p:sp>
      <p:sp>
        <p:nvSpPr>
          <p:cNvPr id="803" name="Google Shape;803;p82"/>
          <p:cNvSpPr txBox="1"/>
          <p:nvPr/>
        </p:nvSpPr>
        <p:spPr>
          <a:xfrm>
            <a:off x="3472627" y="3390927"/>
            <a:ext cx="1183500" cy="2427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500">
                <a:solidFill>
                  <a:srgbClr val="666666"/>
                </a:solidFill>
                <a:latin typeface="Quattrocento Sans"/>
                <a:ea typeface="Quattrocento Sans"/>
                <a:cs typeface="Quattrocento Sans"/>
                <a:sym typeface="Quattrocento Sans"/>
              </a:rPr>
              <a:t>Training data</a:t>
            </a:r>
            <a:endParaRPr sz="1500">
              <a:solidFill>
                <a:srgbClr val="666666"/>
              </a:solidFill>
              <a:latin typeface="Quattrocento Sans"/>
              <a:ea typeface="Quattrocento Sans"/>
              <a:cs typeface="Quattrocento Sans"/>
              <a:sym typeface="Quattrocento Sans"/>
            </a:endParaRPr>
          </a:p>
        </p:txBody>
      </p:sp>
      <p:sp>
        <p:nvSpPr>
          <p:cNvPr id="804" name="Google Shape;804;p82"/>
          <p:cNvSpPr txBox="1"/>
          <p:nvPr/>
        </p:nvSpPr>
        <p:spPr>
          <a:xfrm>
            <a:off x="5667174" y="3307800"/>
            <a:ext cx="975000" cy="4884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500">
                <a:solidFill>
                  <a:srgbClr val="666666"/>
                </a:solidFill>
                <a:latin typeface="Quattrocento Sans"/>
                <a:ea typeface="Quattrocento Sans"/>
                <a:cs typeface="Quattrocento Sans"/>
                <a:sym typeface="Quattrocento Sans"/>
              </a:rPr>
              <a:t>Cross Validation</a:t>
            </a:r>
            <a:endParaRPr sz="1500">
              <a:solidFill>
                <a:srgbClr val="666666"/>
              </a:solidFill>
              <a:latin typeface="Quattrocento Sans"/>
              <a:ea typeface="Quattrocento Sans"/>
              <a:cs typeface="Quattrocento Sans"/>
              <a:sym typeface="Quattrocento Sans"/>
            </a:endParaRPr>
          </a:p>
        </p:txBody>
      </p:sp>
      <p:sp>
        <p:nvSpPr>
          <p:cNvPr id="805" name="Google Shape;805;p82"/>
          <p:cNvSpPr txBox="1"/>
          <p:nvPr/>
        </p:nvSpPr>
        <p:spPr>
          <a:xfrm>
            <a:off x="307309" y="3796152"/>
            <a:ext cx="8071500" cy="3360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endParaRPr sz="900">
              <a:solidFill>
                <a:srgbClr val="666666"/>
              </a:solidFill>
              <a:latin typeface="Quattrocento Sans"/>
              <a:ea typeface="Quattrocento Sans"/>
              <a:cs typeface="Quattrocento Sans"/>
              <a:sym typeface="Quattrocento Sans"/>
            </a:endParaRPr>
          </a:p>
        </p:txBody>
      </p:sp>
      <p:sp>
        <p:nvSpPr>
          <p:cNvPr id="806" name="Google Shape;806;p82"/>
          <p:cNvSpPr txBox="1"/>
          <p:nvPr/>
        </p:nvSpPr>
        <p:spPr>
          <a:xfrm>
            <a:off x="3427523" y="4398324"/>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Switch to Notebook</a:t>
            </a:r>
            <a:endParaRPr sz="900">
              <a:solidFill>
                <a:srgbClr val="666666"/>
              </a:solidFill>
              <a:latin typeface="Quattrocento Sans"/>
              <a:ea typeface="Quattrocento Sans"/>
              <a:cs typeface="Quattrocento Sans"/>
              <a:sym typeface="Quattrocento Sans"/>
            </a:endParaRPr>
          </a:p>
        </p:txBody>
      </p:sp>
      <p:pic>
        <p:nvPicPr>
          <p:cNvPr id="807" name="Google Shape;807;p82"/>
          <p:cNvPicPr preferRelativeResize="0"/>
          <p:nvPr/>
        </p:nvPicPr>
        <p:blipFill>
          <a:blip r:embed="rId3">
            <a:alphaModFix/>
          </a:blip>
          <a:stretch>
            <a:fillRect/>
          </a:stretch>
        </p:blipFill>
        <p:spPr>
          <a:xfrm>
            <a:off x="2867555" y="4351707"/>
            <a:ext cx="335866" cy="335866"/>
          </a:xfrm>
          <a:prstGeom prst="rect">
            <a:avLst/>
          </a:prstGeom>
          <a:noFill/>
          <a:ln>
            <a:noFill/>
          </a:ln>
        </p:spPr>
      </p:pic>
      <p:sp>
        <p:nvSpPr>
          <p:cNvPr id="808" name="Google Shape;808;p8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cxnSp>
        <p:nvCxnSpPr>
          <p:cNvPr id="809" name="Google Shape;809;p82"/>
          <p:cNvCxnSpPr>
            <a:endCxn id="803" idx="0"/>
          </p:cNvCxnSpPr>
          <p:nvPr/>
        </p:nvCxnSpPr>
        <p:spPr>
          <a:xfrm>
            <a:off x="4060777" y="2538027"/>
            <a:ext cx="3600" cy="852900"/>
          </a:xfrm>
          <a:prstGeom prst="straightConnector1">
            <a:avLst/>
          </a:prstGeom>
          <a:noFill/>
          <a:ln w="38100" cap="flat" cmpd="sng">
            <a:solidFill>
              <a:schemeClr val="dk2"/>
            </a:solidFill>
            <a:prstDash val="solid"/>
            <a:round/>
            <a:headEnd type="none" w="med" len="med"/>
            <a:tailEnd type="triangle" w="med" len="med"/>
          </a:ln>
        </p:spPr>
      </p:cxnSp>
      <p:sp>
        <p:nvSpPr>
          <p:cNvPr id="810" name="Google Shape;810;p82"/>
          <p:cNvSpPr/>
          <p:nvPr/>
        </p:nvSpPr>
        <p:spPr>
          <a:xfrm>
            <a:off x="360150" y="926126"/>
            <a:ext cx="8429700" cy="2056200"/>
          </a:xfrm>
          <a:prstGeom prst="rect">
            <a:avLst/>
          </a:prstGeom>
          <a:noFill/>
          <a:ln>
            <a:noFill/>
          </a:ln>
        </p:spPr>
        <p:txBody>
          <a:bodyPr spcFirstLastPara="1" wrap="square" lIns="32750" tIns="32750" rIns="32750" bIns="32750" anchor="ctr" anchorCtr="0">
            <a:noAutofit/>
          </a:bodyPr>
          <a:lstStyle/>
          <a:p>
            <a:pPr marL="0" marR="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Initiating cross validation method</a:t>
            </a: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1900" b="1">
              <a:solidFill>
                <a:srgbClr val="666666"/>
              </a:solidFill>
              <a:latin typeface="Quattrocento Sans"/>
              <a:ea typeface="Quattrocento Sans"/>
              <a:cs typeface="Quattrocento Sans"/>
              <a:sym typeface="Quattrocento Sans"/>
            </a:endParaRPr>
          </a:p>
          <a:p>
            <a:pPr marL="0" marR="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&gt;</a:t>
            </a:r>
            <a:r>
              <a:rPr lang="en" sz="1600" b="1">
                <a:solidFill>
                  <a:srgbClr val="666666"/>
                </a:solidFill>
                <a:latin typeface="Consolas"/>
                <a:ea typeface="Consolas"/>
                <a:cs typeface="Consolas"/>
                <a:sym typeface="Consolas"/>
              </a:rPr>
              <a:t>&gt;&gt;</a:t>
            </a:r>
            <a:r>
              <a:rPr lang="en" sz="1600">
                <a:solidFill>
                  <a:srgbClr val="666666"/>
                </a:solidFill>
                <a:latin typeface="Consolas"/>
                <a:ea typeface="Consolas"/>
                <a:cs typeface="Consolas"/>
                <a:sym typeface="Consolas"/>
              </a:rPr>
              <a:t> from sklearn.model_selection import cross_val_score</a:t>
            </a:r>
            <a:endParaRPr sz="1600">
              <a:solidFill>
                <a:srgbClr val="666666"/>
              </a:solidFill>
              <a:latin typeface="Consolas"/>
              <a:ea typeface="Consolas"/>
              <a:cs typeface="Consolas"/>
              <a:sym typeface="Consolas"/>
            </a:endParaRPr>
          </a:p>
          <a:p>
            <a:pPr marL="0" marR="0" lvl="0" indent="0" algn="l" rtl="0">
              <a:spcBef>
                <a:spcPts val="0"/>
              </a:spcBef>
              <a:spcAft>
                <a:spcPts val="0"/>
              </a:spcAft>
              <a:buNone/>
            </a:pPr>
            <a:endParaRPr sz="1600">
              <a:solidFill>
                <a:srgbClr val="666666"/>
              </a:solidFill>
              <a:latin typeface="Consolas"/>
              <a:ea typeface="Consolas"/>
              <a:cs typeface="Consolas"/>
              <a:sym typeface="Consolas"/>
            </a:endParaRPr>
          </a:p>
          <a:p>
            <a:pPr marL="0" marR="0" lvl="0" indent="0" algn="l" rtl="0">
              <a:spcBef>
                <a:spcPts val="0"/>
              </a:spcBef>
              <a:spcAft>
                <a:spcPts val="0"/>
              </a:spcAft>
              <a:buNone/>
            </a:pPr>
            <a:r>
              <a:rPr lang="en" sz="1600" b="1">
                <a:solidFill>
                  <a:srgbClr val="666666"/>
                </a:solidFill>
                <a:latin typeface="Consolas"/>
                <a:ea typeface="Consolas"/>
                <a:cs typeface="Consolas"/>
                <a:sym typeface="Consolas"/>
              </a:rPr>
              <a:t>&gt;&gt;&gt;</a:t>
            </a:r>
            <a:r>
              <a:rPr lang="en" sz="1600">
                <a:solidFill>
                  <a:srgbClr val="666666"/>
                </a:solidFill>
                <a:latin typeface="Consolas"/>
                <a:ea typeface="Consolas"/>
                <a:cs typeface="Consolas"/>
                <a:sym typeface="Consolas"/>
              </a:rPr>
              <a:t> cross_val_score(sgd_clf, X_train, y_train_5, cv=3, scoring="accuracy")</a:t>
            </a:r>
            <a:endParaRPr sz="1600">
              <a:solidFill>
                <a:srgbClr val="666666"/>
              </a:solidFill>
              <a:latin typeface="Consolas"/>
              <a:ea typeface="Consolas"/>
              <a:cs typeface="Consolas"/>
              <a:sym typeface="Consolas"/>
            </a:endParaRPr>
          </a:p>
          <a:p>
            <a:pPr marL="0" marR="0" lvl="0" indent="0" algn="l" rtl="0">
              <a:spcBef>
                <a:spcPts val="0"/>
              </a:spcBef>
              <a:spcAft>
                <a:spcPts val="0"/>
              </a:spcAft>
              <a:buNone/>
            </a:pPr>
            <a:endParaRPr sz="1900">
              <a:solidFill>
                <a:srgbClr val="666666"/>
              </a:solidFill>
              <a:latin typeface="Quattrocento Sans"/>
              <a:ea typeface="Quattrocento Sans"/>
              <a:cs typeface="Quattrocento Sans"/>
              <a:sym typeface="Quattrocento Sans"/>
            </a:endParaRPr>
          </a:p>
        </p:txBody>
      </p:sp>
      <p:sp>
        <p:nvSpPr>
          <p:cNvPr id="799" name="Google Shape;799;p82"/>
          <p:cNvSpPr txBox="1"/>
          <p:nvPr/>
        </p:nvSpPr>
        <p:spPr>
          <a:xfrm>
            <a:off x="4766396" y="3390925"/>
            <a:ext cx="760200" cy="488400"/>
          </a:xfrm>
          <a:prstGeom prst="rect">
            <a:avLst/>
          </a:prstGeom>
          <a:noFill/>
          <a:ln>
            <a:noFill/>
          </a:ln>
        </p:spPr>
        <p:txBody>
          <a:bodyPr spcFirstLastPara="1" wrap="square" lIns="58925" tIns="58925" rIns="58925" bIns="58925" anchor="t" anchorCtr="0">
            <a:noAutofit/>
          </a:bodyPr>
          <a:lstStyle/>
          <a:p>
            <a:pPr marL="0" lvl="0" indent="0" algn="l" rtl="0">
              <a:spcBef>
                <a:spcPts val="0"/>
              </a:spcBef>
              <a:spcAft>
                <a:spcPts val="0"/>
              </a:spcAft>
              <a:buNone/>
            </a:pPr>
            <a:r>
              <a:rPr lang="en" sz="1500">
                <a:solidFill>
                  <a:srgbClr val="666666"/>
                </a:solidFill>
                <a:latin typeface="Quattrocento Sans"/>
                <a:ea typeface="Quattrocento Sans"/>
                <a:cs typeface="Quattrocento Sans"/>
                <a:sym typeface="Quattrocento Sans"/>
              </a:rPr>
              <a:t>Training Labels</a:t>
            </a:r>
            <a:endParaRPr sz="15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83"/>
          <p:cNvSpPr txBox="1"/>
          <p:nvPr/>
        </p:nvSpPr>
        <p:spPr>
          <a:xfrm>
            <a:off x="357188" y="1366216"/>
            <a:ext cx="8429700" cy="9327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800">
                <a:solidFill>
                  <a:srgbClr val="666666"/>
                </a:solidFill>
                <a:latin typeface="Consolas"/>
                <a:ea typeface="Consolas"/>
                <a:cs typeface="Consolas"/>
                <a:sym typeface="Consolas"/>
              </a:rPr>
              <a:t>&gt;&gt;&gt; array([0.95035, 0.96035, 0.9604 ])</a:t>
            </a:r>
            <a:endParaRPr sz="1800">
              <a:solidFill>
                <a:srgbClr val="666666"/>
              </a:solidFill>
              <a:latin typeface="Consolas"/>
              <a:ea typeface="Consolas"/>
              <a:cs typeface="Consolas"/>
              <a:sym typeface="Consolas"/>
            </a:endParaRPr>
          </a:p>
          <a:p>
            <a:pPr marL="0" lvl="0" indent="0" algn="l" rtl="0">
              <a:spcBef>
                <a:spcPts val="0"/>
              </a:spcBef>
              <a:spcAft>
                <a:spcPts val="0"/>
              </a:spcAft>
              <a:buNone/>
            </a:pPr>
            <a:endParaRPr sz="1800">
              <a:solidFill>
                <a:srgbClr val="666666"/>
              </a:solidFill>
              <a:latin typeface="Quattrocento Sans"/>
              <a:ea typeface="Quattrocento Sans"/>
              <a:cs typeface="Quattrocento Sans"/>
              <a:sym typeface="Quattrocento Sans"/>
            </a:endParaRPr>
          </a:p>
          <a:p>
            <a:pPr marL="2921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The resulting accuracy is above 95 % for each of the folds</a:t>
            </a:r>
            <a:endParaRPr sz="1800">
              <a:solidFill>
                <a:srgbClr val="666666"/>
              </a:solidFill>
              <a:latin typeface="Quattrocento Sans"/>
              <a:ea typeface="Quattrocento Sans"/>
              <a:cs typeface="Quattrocento Sans"/>
              <a:sym typeface="Quattrocento Sans"/>
            </a:endParaRPr>
          </a:p>
        </p:txBody>
      </p:sp>
      <p:sp>
        <p:nvSpPr>
          <p:cNvPr id="816" name="Google Shape;816;p8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8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
        <p:nvSpPr>
          <p:cNvPr id="822" name="Google Shape;822;p84"/>
          <p:cNvSpPr txBox="1"/>
          <p:nvPr/>
        </p:nvSpPr>
        <p:spPr>
          <a:xfrm>
            <a:off x="495963" y="1217318"/>
            <a:ext cx="8429700" cy="9327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3000">
                <a:solidFill>
                  <a:srgbClr val="666666"/>
                </a:solidFill>
                <a:latin typeface="Quattrocento Sans"/>
                <a:ea typeface="Quattrocento Sans"/>
                <a:cs typeface="Quattrocento Sans"/>
                <a:sym typeface="Quattrocento Sans"/>
              </a:rPr>
              <a:t>Is the accuracy of 95% good enough?</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8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
        <p:nvSpPr>
          <p:cNvPr id="828" name="Google Shape;828;p85"/>
          <p:cNvSpPr txBox="1"/>
          <p:nvPr/>
        </p:nvSpPr>
        <p:spPr>
          <a:xfrm>
            <a:off x="495963" y="1217318"/>
            <a:ext cx="8429700" cy="932700"/>
          </a:xfrm>
          <a:prstGeom prst="rect">
            <a:avLst/>
          </a:prstGeom>
          <a:noFill/>
          <a:ln>
            <a:noFill/>
          </a:ln>
        </p:spPr>
        <p:txBody>
          <a:bodyPr spcFirstLastPara="1" wrap="square" lIns="58925" tIns="58925" rIns="58925" bIns="58925" anchor="t" anchorCtr="0">
            <a:noAutofit/>
          </a:bodyPr>
          <a:lstStyle/>
          <a:p>
            <a:pPr marL="0" lvl="0" indent="0" algn="ctr" rtl="0">
              <a:spcBef>
                <a:spcPts val="0"/>
              </a:spcBef>
              <a:spcAft>
                <a:spcPts val="0"/>
              </a:spcAft>
              <a:buNone/>
            </a:pPr>
            <a:r>
              <a:rPr lang="en" sz="3000">
                <a:solidFill>
                  <a:srgbClr val="666666"/>
                </a:solidFill>
                <a:latin typeface="Quattrocento Sans"/>
                <a:ea typeface="Quattrocento Sans"/>
                <a:cs typeface="Quattrocento Sans"/>
                <a:sym typeface="Quattrocento Sans"/>
              </a:rPr>
              <a:t>Is the accuracy of 95% good enough?</a:t>
            </a:r>
            <a:endParaRPr sz="30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endParaRPr sz="30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3000">
                <a:solidFill>
                  <a:srgbClr val="666666"/>
                </a:solidFill>
                <a:latin typeface="Quattrocento Sans"/>
                <a:ea typeface="Quattrocento Sans"/>
                <a:cs typeface="Quattrocento Sans"/>
                <a:sym typeface="Quattrocento Sans"/>
              </a:rPr>
              <a:t>Let’s see</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4"/>
          <p:cNvPicPr preferRelativeResize="0"/>
          <p:nvPr/>
        </p:nvPicPr>
        <p:blipFill rotWithShape="1">
          <a:blip r:embed="rId3">
            <a:alphaModFix/>
          </a:blip>
          <a:srcRect l="6123" r="7987"/>
          <a:stretch/>
        </p:blipFill>
        <p:spPr>
          <a:xfrm>
            <a:off x="1708887" y="704300"/>
            <a:ext cx="5726326" cy="3429000"/>
          </a:xfrm>
          <a:prstGeom prst="rect">
            <a:avLst/>
          </a:prstGeom>
          <a:noFill/>
          <a:ln>
            <a:noFill/>
          </a:ln>
        </p:spPr>
      </p:pic>
      <p:sp>
        <p:nvSpPr>
          <p:cNvPr id="226" name="Google Shape;226;p34"/>
          <p:cNvSpPr txBox="1"/>
          <p:nvPr/>
        </p:nvSpPr>
        <p:spPr>
          <a:xfrm>
            <a:off x="2545100" y="4198550"/>
            <a:ext cx="4053900" cy="43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News Article Classifier</a:t>
            </a:r>
            <a:endParaRPr sz="1800" b="1">
              <a:solidFill>
                <a:srgbClr val="666666"/>
              </a:solidFill>
              <a:latin typeface="Quattrocento Sans"/>
              <a:ea typeface="Quattrocento Sans"/>
              <a:cs typeface="Quattrocento Sans"/>
              <a:sym typeface="Quattrocento Sans"/>
            </a:endParaRPr>
          </a:p>
        </p:txBody>
      </p:sp>
      <p:sp>
        <p:nvSpPr>
          <p:cNvPr id="227" name="Google Shape;227;p3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What is Classification ?</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
        <p:nvSpPr>
          <p:cNvPr id="834" name="Google Shape;834;p86"/>
          <p:cNvSpPr txBox="1"/>
          <p:nvPr/>
        </p:nvSpPr>
        <p:spPr>
          <a:xfrm>
            <a:off x="357150" y="1053149"/>
            <a:ext cx="8429700" cy="790200"/>
          </a:xfrm>
          <a:prstGeom prst="rect">
            <a:avLst/>
          </a:prstGeom>
          <a:noFill/>
          <a:ln>
            <a:noFill/>
          </a:ln>
        </p:spPr>
        <p:txBody>
          <a:bodyPr spcFirstLastPara="1" wrap="square" lIns="58925" tIns="58925" rIns="58925" bIns="58925" anchor="ctr" anchorCtr="0">
            <a:noAutofit/>
          </a:bodyPr>
          <a:lstStyle/>
          <a:p>
            <a:pPr marL="0" lvl="0" indent="0" algn="ctr" rtl="0">
              <a:spcBef>
                <a:spcPts val="0"/>
              </a:spcBef>
              <a:spcAft>
                <a:spcPts val="0"/>
              </a:spcAft>
              <a:buNone/>
            </a:pPr>
            <a:r>
              <a:rPr lang="en" sz="2300">
                <a:solidFill>
                  <a:srgbClr val="666666"/>
                </a:solidFill>
                <a:latin typeface="Quattrocento Sans"/>
                <a:ea typeface="Quattrocento Sans"/>
                <a:cs typeface="Quattrocento Sans"/>
                <a:sym typeface="Quattrocento Sans"/>
              </a:rPr>
              <a:t>For Now Let’s Build Another Classifier - Never5Classifier - Which classifies every image as “Not 5”</a:t>
            </a:r>
            <a:endParaRPr sz="2300">
              <a:solidFill>
                <a:srgbClr val="666666"/>
              </a:solidFill>
              <a:latin typeface="Quattrocento Sans"/>
              <a:ea typeface="Quattrocento Sans"/>
              <a:cs typeface="Quattrocento Sans"/>
              <a:sym typeface="Quattrocento Sans"/>
            </a:endParaRPr>
          </a:p>
        </p:txBody>
      </p:sp>
      <p:pic>
        <p:nvPicPr>
          <p:cNvPr id="835" name="Google Shape;835;p86"/>
          <p:cNvPicPr preferRelativeResize="0"/>
          <p:nvPr/>
        </p:nvPicPr>
        <p:blipFill rotWithShape="1">
          <a:blip r:embed="rId3">
            <a:alphaModFix/>
          </a:blip>
          <a:srcRect l="19628" r="19809"/>
          <a:stretch/>
        </p:blipFill>
        <p:spPr>
          <a:xfrm>
            <a:off x="3836744" y="2756762"/>
            <a:ext cx="1381475" cy="1199037"/>
          </a:xfrm>
          <a:prstGeom prst="rect">
            <a:avLst/>
          </a:prstGeom>
          <a:noFill/>
          <a:ln>
            <a:noFill/>
          </a:ln>
        </p:spPr>
      </p:pic>
      <p:sp>
        <p:nvSpPr>
          <p:cNvPr id="836" name="Google Shape;836;p86"/>
          <p:cNvSpPr txBox="1"/>
          <p:nvPr/>
        </p:nvSpPr>
        <p:spPr>
          <a:xfrm>
            <a:off x="3419436" y="2114500"/>
            <a:ext cx="21051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595959"/>
                </a:solidFill>
                <a:latin typeface="Quattrocento Sans"/>
                <a:ea typeface="Quattrocento Sans"/>
                <a:cs typeface="Quattrocento Sans"/>
                <a:sym typeface="Quattrocento Sans"/>
              </a:rPr>
              <a:t>Never5Classifier</a:t>
            </a:r>
            <a:endParaRPr sz="1800">
              <a:solidFill>
                <a:srgbClr val="595959"/>
              </a:solidFill>
              <a:latin typeface="Quattrocento Sans"/>
              <a:ea typeface="Quattrocento Sans"/>
              <a:cs typeface="Quattrocento Sans"/>
              <a:sym typeface="Quattrocento Sans"/>
            </a:endParaRPr>
          </a:p>
        </p:txBody>
      </p:sp>
      <p:sp>
        <p:nvSpPr>
          <p:cNvPr id="837" name="Google Shape;837;p86"/>
          <p:cNvSpPr/>
          <p:nvPr/>
        </p:nvSpPr>
        <p:spPr>
          <a:xfrm>
            <a:off x="2490350" y="3063013"/>
            <a:ext cx="1068600" cy="586500"/>
          </a:xfrm>
          <a:prstGeom prst="right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a:off x="5427863" y="3063013"/>
            <a:ext cx="1068600" cy="586500"/>
          </a:xfrm>
          <a:prstGeom prst="right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9" name="Google Shape;839;p86"/>
          <p:cNvPicPr preferRelativeResize="0"/>
          <p:nvPr/>
        </p:nvPicPr>
        <p:blipFill rotWithShape="1">
          <a:blip r:embed="rId4">
            <a:alphaModFix/>
          </a:blip>
          <a:srcRect l="52492" t="73005" r="26127"/>
          <a:stretch/>
        </p:blipFill>
        <p:spPr>
          <a:xfrm>
            <a:off x="1340325" y="3118010"/>
            <a:ext cx="464486" cy="586500"/>
          </a:xfrm>
          <a:prstGeom prst="rect">
            <a:avLst/>
          </a:prstGeom>
          <a:noFill/>
          <a:ln>
            <a:noFill/>
          </a:ln>
        </p:spPr>
      </p:pic>
      <p:pic>
        <p:nvPicPr>
          <p:cNvPr id="840" name="Google Shape;840;p86"/>
          <p:cNvPicPr preferRelativeResize="0"/>
          <p:nvPr/>
        </p:nvPicPr>
        <p:blipFill rotWithShape="1">
          <a:blip r:embed="rId4">
            <a:alphaModFix/>
          </a:blip>
          <a:srcRect l="51111" t="37025" r="26129" b="38147"/>
          <a:stretch/>
        </p:blipFill>
        <p:spPr>
          <a:xfrm>
            <a:off x="1340325" y="2361705"/>
            <a:ext cx="464475" cy="506708"/>
          </a:xfrm>
          <a:prstGeom prst="rect">
            <a:avLst/>
          </a:prstGeom>
          <a:noFill/>
          <a:ln>
            <a:noFill/>
          </a:ln>
        </p:spPr>
      </p:pic>
      <p:pic>
        <p:nvPicPr>
          <p:cNvPr id="841" name="Google Shape;841;p86"/>
          <p:cNvPicPr preferRelativeResize="0"/>
          <p:nvPr/>
        </p:nvPicPr>
        <p:blipFill rotWithShape="1">
          <a:blip r:embed="rId4">
            <a:alphaModFix/>
          </a:blip>
          <a:srcRect l="51048" t="3705" r="24877" b="72401"/>
          <a:stretch/>
        </p:blipFill>
        <p:spPr>
          <a:xfrm>
            <a:off x="1317313" y="3844138"/>
            <a:ext cx="510501" cy="506700"/>
          </a:xfrm>
          <a:prstGeom prst="rect">
            <a:avLst/>
          </a:prstGeom>
          <a:noFill/>
          <a:ln>
            <a:noFill/>
          </a:ln>
        </p:spPr>
      </p:pic>
      <p:sp>
        <p:nvSpPr>
          <p:cNvPr id="842" name="Google Shape;842;p86"/>
          <p:cNvSpPr txBox="1"/>
          <p:nvPr/>
        </p:nvSpPr>
        <p:spPr>
          <a:xfrm>
            <a:off x="6894275" y="2451300"/>
            <a:ext cx="9324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Quattrocento Sans"/>
                <a:ea typeface="Quattrocento Sans"/>
                <a:cs typeface="Quattrocento Sans"/>
                <a:sym typeface="Quattrocento Sans"/>
              </a:rPr>
              <a:t>Not 5</a:t>
            </a:r>
            <a:endParaRPr sz="2000">
              <a:solidFill>
                <a:schemeClr val="dk2"/>
              </a:solidFill>
              <a:latin typeface="Quattrocento Sans"/>
              <a:ea typeface="Quattrocento Sans"/>
              <a:cs typeface="Quattrocento Sans"/>
              <a:sym typeface="Quattrocento Sans"/>
            </a:endParaRPr>
          </a:p>
        </p:txBody>
      </p:sp>
      <p:sp>
        <p:nvSpPr>
          <p:cNvPr id="843" name="Google Shape;843;p86"/>
          <p:cNvSpPr txBox="1"/>
          <p:nvPr/>
        </p:nvSpPr>
        <p:spPr>
          <a:xfrm>
            <a:off x="6894275" y="3180325"/>
            <a:ext cx="9324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Quattrocento Sans"/>
                <a:ea typeface="Quattrocento Sans"/>
                <a:cs typeface="Quattrocento Sans"/>
                <a:sym typeface="Quattrocento Sans"/>
              </a:rPr>
              <a:t>Not 5</a:t>
            </a:r>
            <a:endParaRPr sz="2000">
              <a:solidFill>
                <a:schemeClr val="dk2"/>
              </a:solidFill>
              <a:latin typeface="Quattrocento Sans"/>
              <a:ea typeface="Quattrocento Sans"/>
              <a:cs typeface="Quattrocento Sans"/>
              <a:sym typeface="Quattrocento Sans"/>
            </a:endParaRPr>
          </a:p>
        </p:txBody>
      </p:sp>
      <p:sp>
        <p:nvSpPr>
          <p:cNvPr id="844" name="Google Shape;844;p86"/>
          <p:cNvSpPr txBox="1"/>
          <p:nvPr/>
        </p:nvSpPr>
        <p:spPr>
          <a:xfrm>
            <a:off x="6894275" y="3921550"/>
            <a:ext cx="932400" cy="3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2"/>
                </a:solidFill>
                <a:latin typeface="Quattrocento Sans"/>
                <a:ea typeface="Quattrocento Sans"/>
                <a:cs typeface="Quattrocento Sans"/>
                <a:sym typeface="Quattrocento Sans"/>
              </a:rPr>
              <a:t>Not 5</a:t>
            </a:r>
            <a:endParaRPr sz="20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7"/>
          <p:cNvSpPr txBox="1"/>
          <p:nvPr/>
        </p:nvSpPr>
        <p:spPr>
          <a:xfrm>
            <a:off x="357200" y="1083721"/>
            <a:ext cx="8429700" cy="4611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Never5Classifier</a:t>
            </a:r>
            <a:endParaRPr sz="1800">
              <a:solidFill>
                <a:srgbClr val="666666"/>
              </a:solidFill>
              <a:latin typeface="Quattrocento Sans"/>
              <a:ea typeface="Quattrocento Sans"/>
              <a:cs typeface="Quattrocento Sans"/>
              <a:sym typeface="Quattrocento Sans"/>
            </a:endParaRPr>
          </a:p>
        </p:txBody>
      </p:sp>
      <p:sp>
        <p:nvSpPr>
          <p:cNvPr id="850" name="Google Shape;850;p87"/>
          <p:cNvSpPr txBox="1"/>
          <p:nvPr/>
        </p:nvSpPr>
        <p:spPr>
          <a:xfrm>
            <a:off x="357188" y="1791058"/>
            <a:ext cx="8429700" cy="19095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800" b="1">
                <a:solidFill>
                  <a:srgbClr val="666666"/>
                </a:solidFill>
                <a:latin typeface="Consolas"/>
                <a:ea typeface="Consolas"/>
                <a:cs typeface="Consolas"/>
                <a:sym typeface="Consolas"/>
              </a:rPr>
              <a:t>&gt;&gt;&gt; </a:t>
            </a:r>
            <a:r>
              <a:rPr lang="en" sz="1800">
                <a:solidFill>
                  <a:srgbClr val="666666"/>
                </a:solidFill>
                <a:latin typeface="Consolas"/>
                <a:ea typeface="Consolas"/>
                <a:cs typeface="Consolas"/>
                <a:sym typeface="Consolas"/>
              </a:rPr>
              <a:t>from sklearn.base import BaseEstimator</a:t>
            </a:r>
            <a:endParaRPr sz="1800">
              <a:solidFill>
                <a:srgbClr val="666666"/>
              </a:solidFill>
              <a:latin typeface="Consolas"/>
              <a:ea typeface="Consolas"/>
              <a:cs typeface="Consolas"/>
              <a:sym typeface="Consolas"/>
            </a:endParaRPr>
          </a:p>
          <a:p>
            <a:pPr marL="0" lvl="0" indent="0" algn="l" rtl="0">
              <a:spcBef>
                <a:spcPts val="0"/>
              </a:spcBef>
              <a:spcAft>
                <a:spcPts val="0"/>
              </a:spcAft>
              <a:buNone/>
            </a:pPr>
            <a:r>
              <a:rPr lang="en" sz="1800" b="1">
                <a:solidFill>
                  <a:srgbClr val="666666"/>
                </a:solidFill>
                <a:latin typeface="Consolas"/>
                <a:ea typeface="Consolas"/>
                <a:cs typeface="Consolas"/>
                <a:sym typeface="Consolas"/>
              </a:rPr>
              <a:t>&gt;&gt;&gt; </a:t>
            </a:r>
            <a:r>
              <a:rPr lang="en" sz="1800">
                <a:solidFill>
                  <a:srgbClr val="666666"/>
                </a:solidFill>
                <a:latin typeface="Consolas"/>
                <a:ea typeface="Consolas"/>
                <a:cs typeface="Consolas"/>
                <a:sym typeface="Consolas"/>
              </a:rPr>
              <a:t>class Never5Classifier(BaseEstimator):</a:t>
            </a:r>
            <a:endParaRPr sz="1800">
              <a:solidFill>
                <a:srgbClr val="666666"/>
              </a:solidFill>
              <a:latin typeface="Consolas"/>
              <a:ea typeface="Consolas"/>
              <a:cs typeface="Consolas"/>
              <a:sym typeface="Consolas"/>
            </a:endParaRPr>
          </a:p>
          <a:p>
            <a:pPr marL="292100" lvl="0" indent="0" algn="l" rtl="0">
              <a:spcBef>
                <a:spcPts val="0"/>
              </a:spcBef>
              <a:spcAft>
                <a:spcPts val="0"/>
              </a:spcAft>
              <a:buNone/>
            </a:pPr>
            <a:r>
              <a:rPr lang="en" sz="1800">
                <a:solidFill>
                  <a:srgbClr val="666666"/>
                </a:solidFill>
                <a:latin typeface="Consolas"/>
                <a:ea typeface="Consolas"/>
                <a:cs typeface="Consolas"/>
                <a:sym typeface="Consolas"/>
              </a:rPr>
              <a:t>    def fit(self, X, y=None):</a:t>
            </a:r>
            <a:endParaRPr sz="1800">
              <a:solidFill>
                <a:srgbClr val="666666"/>
              </a:solidFill>
              <a:latin typeface="Consolas"/>
              <a:ea typeface="Consolas"/>
              <a:cs typeface="Consolas"/>
              <a:sym typeface="Consolas"/>
            </a:endParaRPr>
          </a:p>
          <a:p>
            <a:pPr marL="292100" lvl="0" indent="0" algn="l" rtl="0">
              <a:spcBef>
                <a:spcPts val="0"/>
              </a:spcBef>
              <a:spcAft>
                <a:spcPts val="0"/>
              </a:spcAft>
              <a:buNone/>
            </a:pPr>
            <a:r>
              <a:rPr lang="en" sz="1800">
                <a:solidFill>
                  <a:srgbClr val="666666"/>
                </a:solidFill>
                <a:latin typeface="Consolas"/>
                <a:ea typeface="Consolas"/>
                <a:cs typeface="Consolas"/>
                <a:sym typeface="Consolas"/>
              </a:rPr>
              <a:t>        pass</a:t>
            </a:r>
            <a:endParaRPr sz="1800">
              <a:solidFill>
                <a:srgbClr val="666666"/>
              </a:solidFill>
              <a:latin typeface="Consolas"/>
              <a:ea typeface="Consolas"/>
              <a:cs typeface="Consolas"/>
              <a:sym typeface="Consolas"/>
            </a:endParaRPr>
          </a:p>
          <a:p>
            <a:pPr marL="292100" lvl="0" indent="0" algn="l" rtl="0">
              <a:spcBef>
                <a:spcPts val="0"/>
              </a:spcBef>
              <a:spcAft>
                <a:spcPts val="0"/>
              </a:spcAft>
              <a:buNone/>
            </a:pPr>
            <a:r>
              <a:rPr lang="en" sz="1800">
                <a:solidFill>
                  <a:srgbClr val="666666"/>
                </a:solidFill>
                <a:latin typeface="Consolas"/>
                <a:ea typeface="Consolas"/>
                <a:cs typeface="Consolas"/>
                <a:sym typeface="Consolas"/>
              </a:rPr>
              <a:t>    def predict(self, X):</a:t>
            </a:r>
            <a:endParaRPr sz="1800">
              <a:solidFill>
                <a:srgbClr val="666666"/>
              </a:solidFill>
              <a:latin typeface="Consolas"/>
              <a:ea typeface="Consolas"/>
              <a:cs typeface="Consolas"/>
              <a:sym typeface="Consolas"/>
            </a:endParaRPr>
          </a:p>
          <a:p>
            <a:pPr marL="292100" lvl="0" indent="0" algn="l" rtl="0">
              <a:spcBef>
                <a:spcPts val="0"/>
              </a:spcBef>
              <a:spcAft>
                <a:spcPts val="0"/>
              </a:spcAft>
              <a:buNone/>
            </a:pPr>
            <a:r>
              <a:rPr lang="en" sz="1800">
                <a:solidFill>
                  <a:srgbClr val="666666"/>
                </a:solidFill>
                <a:latin typeface="Consolas"/>
                <a:ea typeface="Consolas"/>
                <a:cs typeface="Consolas"/>
                <a:sym typeface="Consolas"/>
              </a:rPr>
              <a:t>        return np.zeros((len(X), 1), dtype=bool)</a:t>
            </a:r>
            <a:endParaRPr sz="1800">
              <a:solidFill>
                <a:srgbClr val="666666"/>
              </a:solidFill>
              <a:latin typeface="Consolas"/>
              <a:ea typeface="Consolas"/>
              <a:cs typeface="Consolas"/>
              <a:sym typeface="Consolas"/>
            </a:endParaRPr>
          </a:p>
        </p:txBody>
      </p:sp>
      <p:sp>
        <p:nvSpPr>
          <p:cNvPr id="851" name="Google Shape;851;p87"/>
          <p:cNvSpPr txBox="1"/>
          <p:nvPr/>
        </p:nvSpPr>
        <p:spPr>
          <a:xfrm>
            <a:off x="3427523" y="4398324"/>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Switch to Notebook</a:t>
            </a:r>
            <a:endParaRPr sz="900">
              <a:solidFill>
                <a:srgbClr val="666666"/>
              </a:solidFill>
              <a:latin typeface="Quattrocento Sans"/>
              <a:ea typeface="Quattrocento Sans"/>
              <a:cs typeface="Quattrocento Sans"/>
              <a:sym typeface="Quattrocento Sans"/>
            </a:endParaRPr>
          </a:p>
        </p:txBody>
      </p:sp>
      <p:pic>
        <p:nvPicPr>
          <p:cNvPr id="852" name="Google Shape;852;p87"/>
          <p:cNvPicPr preferRelativeResize="0"/>
          <p:nvPr/>
        </p:nvPicPr>
        <p:blipFill>
          <a:blip r:embed="rId3">
            <a:alphaModFix/>
          </a:blip>
          <a:stretch>
            <a:fillRect/>
          </a:stretch>
        </p:blipFill>
        <p:spPr>
          <a:xfrm>
            <a:off x="2867555" y="4351707"/>
            <a:ext cx="335866" cy="335866"/>
          </a:xfrm>
          <a:prstGeom prst="rect">
            <a:avLst/>
          </a:prstGeom>
          <a:noFill/>
          <a:ln>
            <a:noFill/>
          </a:ln>
        </p:spPr>
      </p:pic>
      <p:sp>
        <p:nvSpPr>
          <p:cNvPr id="853" name="Google Shape;853;p8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Cross Validation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Performing Cross validation in Scikit learn</a:t>
            </a:r>
            <a:endParaRPr sz="3200">
              <a:solidFill>
                <a:srgbClr val="666666"/>
              </a:solidFill>
              <a:latin typeface="Quattrocento Sans"/>
              <a:ea typeface="Quattrocento Sans"/>
              <a:cs typeface="Quattrocento Sans"/>
              <a:sym typeface="Quattrocento Sans"/>
            </a:endParaRPr>
          </a:p>
        </p:txBody>
      </p:sp>
      <p:sp>
        <p:nvSpPr>
          <p:cNvPr id="859" name="Google Shape;859;p88"/>
          <p:cNvSpPr txBox="1"/>
          <p:nvPr/>
        </p:nvSpPr>
        <p:spPr>
          <a:xfrm>
            <a:off x="3427523" y="4398324"/>
            <a:ext cx="2848800" cy="336000"/>
          </a:xfrm>
          <a:prstGeom prst="rect">
            <a:avLst/>
          </a:prstGeom>
          <a:noFill/>
          <a:ln>
            <a:noFill/>
          </a:ln>
        </p:spPr>
        <p:txBody>
          <a:bodyPr spcFirstLastPara="1" wrap="square" lIns="58925" tIns="58925" rIns="58925" bIns="58925" anchor="ctr" anchorCtr="0">
            <a:noAutofit/>
          </a:bodyPr>
          <a:lstStyle/>
          <a:p>
            <a:pPr marL="0" lvl="0" indent="0" algn="ctr" rtl="0">
              <a:lnSpc>
                <a:spcPct val="150000"/>
              </a:lnSpc>
              <a:spcBef>
                <a:spcPts val="0"/>
              </a:spcBef>
              <a:spcAft>
                <a:spcPts val="0"/>
              </a:spcAft>
              <a:buNone/>
            </a:pPr>
            <a:r>
              <a:rPr lang="en" sz="1900" b="1">
                <a:solidFill>
                  <a:srgbClr val="666666"/>
                </a:solidFill>
                <a:latin typeface="Quattrocento Sans"/>
                <a:ea typeface="Quattrocento Sans"/>
                <a:cs typeface="Quattrocento Sans"/>
                <a:sym typeface="Quattrocento Sans"/>
              </a:rPr>
              <a:t>Switch to Notebook</a:t>
            </a:r>
            <a:endParaRPr sz="900">
              <a:solidFill>
                <a:srgbClr val="666666"/>
              </a:solidFill>
              <a:latin typeface="Quattrocento Sans"/>
              <a:ea typeface="Quattrocento Sans"/>
              <a:cs typeface="Quattrocento Sans"/>
              <a:sym typeface="Quattrocento Sans"/>
            </a:endParaRPr>
          </a:p>
        </p:txBody>
      </p:sp>
      <p:pic>
        <p:nvPicPr>
          <p:cNvPr id="860" name="Google Shape;860;p88"/>
          <p:cNvPicPr preferRelativeResize="0"/>
          <p:nvPr/>
        </p:nvPicPr>
        <p:blipFill>
          <a:blip r:embed="rId3">
            <a:alphaModFix/>
          </a:blip>
          <a:stretch>
            <a:fillRect/>
          </a:stretch>
        </p:blipFill>
        <p:spPr>
          <a:xfrm>
            <a:off x="2867555" y="4351707"/>
            <a:ext cx="335866" cy="335866"/>
          </a:xfrm>
          <a:prstGeom prst="rect">
            <a:avLst/>
          </a:prstGeom>
          <a:noFill/>
          <a:ln>
            <a:noFill/>
          </a:ln>
        </p:spPr>
      </p:pic>
      <p:sp>
        <p:nvSpPr>
          <p:cNvPr id="861" name="Google Shape;861;p88"/>
          <p:cNvSpPr txBox="1"/>
          <p:nvPr/>
        </p:nvSpPr>
        <p:spPr>
          <a:xfrm>
            <a:off x="357138" y="1740799"/>
            <a:ext cx="8429700" cy="1581900"/>
          </a:xfrm>
          <a:prstGeom prst="rect">
            <a:avLst/>
          </a:prstGeom>
          <a:noFill/>
          <a:ln>
            <a:noFill/>
          </a:ln>
        </p:spPr>
        <p:txBody>
          <a:bodyPr spcFirstLastPara="1" wrap="square" lIns="58925" tIns="58925" rIns="58925" bIns="58925" anchor="ctr" anchorCtr="0">
            <a:noAutofit/>
          </a:bodyPr>
          <a:lstStyle/>
          <a:p>
            <a:pPr marL="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Calculating accuracy using cross_val_score</a:t>
            </a:r>
            <a:endParaRPr sz="1900" b="1">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&gt;&gt;&gt; </a:t>
            </a:r>
            <a:r>
              <a:rPr lang="en" sz="1900">
                <a:solidFill>
                  <a:srgbClr val="666666"/>
                </a:solidFill>
                <a:latin typeface="Quattrocento Sans"/>
                <a:ea typeface="Quattrocento Sans"/>
                <a:cs typeface="Quattrocento Sans"/>
                <a:sym typeface="Quattrocento Sans"/>
              </a:rPr>
              <a:t>never_5_clf = Never5Classifier()</a:t>
            </a:r>
            <a:endParaRPr sz="1900">
              <a:solidFill>
                <a:srgbClr val="666666"/>
              </a:solidFill>
              <a:latin typeface="Quattrocento Sans"/>
              <a:ea typeface="Quattrocento Sans"/>
              <a:cs typeface="Quattrocento Sans"/>
              <a:sym typeface="Quattrocento Sans"/>
            </a:endParaRPr>
          </a:p>
          <a:p>
            <a:pPr marL="0" lvl="0" indent="0" algn="l" rtl="0">
              <a:spcBef>
                <a:spcPts val="0"/>
              </a:spcBef>
              <a:spcAft>
                <a:spcPts val="0"/>
              </a:spcAft>
              <a:buNone/>
            </a:pPr>
            <a:r>
              <a:rPr lang="en" sz="1900" b="1">
                <a:solidFill>
                  <a:srgbClr val="666666"/>
                </a:solidFill>
                <a:latin typeface="Quattrocento Sans"/>
                <a:ea typeface="Quattrocento Sans"/>
                <a:cs typeface="Quattrocento Sans"/>
                <a:sym typeface="Quattrocento Sans"/>
              </a:rPr>
              <a:t>&gt;&gt;&gt; </a:t>
            </a:r>
            <a:r>
              <a:rPr lang="en" sz="1900">
                <a:solidFill>
                  <a:srgbClr val="666666"/>
                </a:solidFill>
                <a:latin typeface="Quattrocento Sans"/>
                <a:ea typeface="Quattrocento Sans"/>
                <a:cs typeface="Quattrocento Sans"/>
                <a:sym typeface="Quattrocento Sans"/>
              </a:rPr>
              <a:t>cross_val_score(never_5_clf, X_train, y_train_5, cv=3, scoring="accuracy")</a:t>
            </a:r>
            <a:endParaRPr sz="9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8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Performing Cross validation in Scikit learn</a:t>
            </a:r>
            <a:endParaRPr sz="3200">
              <a:solidFill>
                <a:srgbClr val="666666"/>
              </a:solidFill>
              <a:latin typeface="Quattrocento Sans"/>
              <a:ea typeface="Quattrocento Sans"/>
              <a:cs typeface="Quattrocento Sans"/>
              <a:sym typeface="Quattrocento Sans"/>
            </a:endParaRPr>
          </a:p>
        </p:txBody>
      </p:sp>
      <p:sp>
        <p:nvSpPr>
          <p:cNvPr id="867" name="Google Shape;867;p89"/>
          <p:cNvSpPr/>
          <p:nvPr/>
        </p:nvSpPr>
        <p:spPr>
          <a:xfrm>
            <a:off x="1813175"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9"/>
          <p:cNvSpPr txBox="1"/>
          <p:nvPr/>
        </p:nvSpPr>
        <p:spPr>
          <a:xfrm>
            <a:off x="1790075"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Accuracy = 95 %</a:t>
            </a:r>
            <a:endParaRPr sz="1800">
              <a:solidFill>
                <a:schemeClr val="dk2"/>
              </a:solidFill>
              <a:latin typeface="Quattrocento Sans"/>
              <a:ea typeface="Quattrocento Sans"/>
              <a:cs typeface="Quattrocento Sans"/>
              <a:sym typeface="Quattrocento Sans"/>
            </a:endParaRPr>
          </a:p>
        </p:txBody>
      </p:sp>
      <p:sp>
        <p:nvSpPr>
          <p:cNvPr id="869" name="Google Shape;869;p89"/>
          <p:cNvSpPr/>
          <p:nvPr/>
        </p:nvSpPr>
        <p:spPr>
          <a:xfrm>
            <a:off x="5397650"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9"/>
          <p:cNvSpPr txBox="1"/>
          <p:nvPr/>
        </p:nvSpPr>
        <p:spPr>
          <a:xfrm>
            <a:off x="5374550"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Accuracy = 90 %</a:t>
            </a:r>
            <a:endParaRPr sz="1800">
              <a:solidFill>
                <a:schemeClr val="dk2"/>
              </a:solidFill>
              <a:latin typeface="Quattrocento Sans"/>
              <a:ea typeface="Quattrocento Sans"/>
              <a:cs typeface="Quattrocento Sans"/>
              <a:sym typeface="Quattrocento Sans"/>
            </a:endParaRPr>
          </a:p>
        </p:txBody>
      </p:sp>
      <p:sp>
        <p:nvSpPr>
          <p:cNvPr id="871" name="Google Shape;871;p89"/>
          <p:cNvSpPr txBox="1"/>
          <p:nvPr/>
        </p:nvSpPr>
        <p:spPr>
          <a:xfrm>
            <a:off x="1813175" y="2847138"/>
            <a:ext cx="16605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SGDClassifier</a:t>
            </a:r>
            <a:endParaRPr sz="1800">
              <a:solidFill>
                <a:schemeClr val="dk2"/>
              </a:solidFill>
              <a:latin typeface="Quattrocento Sans"/>
              <a:ea typeface="Quattrocento Sans"/>
              <a:cs typeface="Quattrocento Sans"/>
              <a:sym typeface="Quattrocento Sans"/>
            </a:endParaRPr>
          </a:p>
        </p:txBody>
      </p:sp>
      <p:sp>
        <p:nvSpPr>
          <p:cNvPr id="872" name="Google Shape;872;p89"/>
          <p:cNvSpPr txBox="1"/>
          <p:nvPr/>
        </p:nvSpPr>
        <p:spPr>
          <a:xfrm>
            <a:off x="5192000" y="2847150"/>
            <a:ext cx="2243100" cy="9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Dumb Classifier - Never5 Classifier</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90"/>
          <p:cNvSpPr/>
          <p:nvPr/>
        </p:nvSpPr>
        <p:spPr>
          <a:xfrm>
            <a:off x="5677213" y="942234"/>
            <a:ext cx="1532700" cy="1460700"/>
          </a:xfrm>
          <a:prstGeom prst="ellipse">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90% Images - Other Than 5</a:t>
            </a:r>
            <a:endParaRPr sz="1800">
              <a:solidFill>
                <a:srgbClr val="666666"/>
              </a:solidFill>
              <a:latin typeface="Quattrocento Sans"/>
              <a:ea typeface="Quattrocento Sans"/>
              <a:cs typeface="Quattrocento Sans"/>
              <a:sym typeface="Quattrocento Sans"/>
            </a:endParaRPr>
          </a:p>
        </p:txBody>
      </p:sp>
      <p:sp>
        <p:nvSpPr>
          <p:cNvPr id="878" name="Google Shape;878;p90"/>
          <p:cNvSpPr/>
          <p:nvPr/>
        </p:nvSpPr>
        <p:spPr>
          <a:xfrm>
            <a:off x="5677213" y="2740559"/>
            <a:ext cx="1532700" cy="1460700"/>
          </a:xfrm>
          <a:prstGeom prst="ellipse">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10% Images - of Digit 5</a:t>
            </a:r>
            <a:endParaRPr sz="1800">
              <a:solidFill>
                <a:srgbClr val="666666"/>
              </a:solidFill>
              <a:latin typeface="Quattrocento Sans"/>
              <a:ea typeface="Quattrocento Sans"/>
              <a:cs typeface="Quattrocento Sans"/>
              <a:sym typeface="Quattrocento Sans"/>
            </a:endParaRPr>
          </a:p>
        </p:txBody>
      </p:sp>
      <p:sp>
        <p:nvSpPr>
          <p:cNvPr id="879" name="Google Shape;879;p90"/>
          <p:cNvSpPr/>
          <p:nvPr/>
        </p:nvSpPr>
        <p:spPr>
          <a:xfrm>
            <a:off x="1934063" y="1841384"/>
            <a:ext cx="1532700" cy="1460700"/>
          </a:xfrm>
          <a:prstGeom prst="ellipse">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Our Dataset</a:t>
            </a:r>
            <a:endParaRPr sz="1800">
              <a:solidFill>
                <a:srgbClr val="666666"/>
              </a:solidFill>
              <a:latin typeface="Quattrocento Sans"/>
              <a:ea typeface="Quattrocento Sans"/>
              <a:cs typeface="Quattrocento Sans"/>
              <a:sym typeface="Quattrocento Sans"/>
            </a:endParaRPr>
          </a:p>
        </p:txBody>
      </p:sp>
      <p:sp>
        <p:nvSpPr>
          <p:cNvPr id="880" name="Google Shape;880;p90"/>
          <p:cNvSpPr/>
          <p:nvPr/>
        </p:nvSpPr>
        <p:spPr>
          <a:xfrm rot="-1184909">
            <a:off x="4158460" y="1768866"/>
            <a:ext cx="757343" cy="404815"/>
          </a:xfrm>
          <a:prstGeom prst="right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1" name="Google Shape;881;p90"/>
          <p:cNvSpPr/>
          <p:nvPr/>
        </p:nvSpPr>
        <p:spPr>
          <a:xfrm rot="1025563">
            <a:off x="4193332" y="2518972"/>
            <a:ext cx="757352" cy="404912"/>
          </a:xfrm>
          <a:prstGeom prst="right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2" name="Google Shape;882;p9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Skewed Dataset</a:t>
            </a:r>
            <a:endParaRPr sz="3200">
              <a:solidFill>
                <a:srgbClr val="666666"/>
              </a:solidFill>
              <a:latin typeface="Quattrocento Sans"/>
              <a:ea typeface="Quattrocento Sans"/>
              <a:cs typeface="Quattrocento Sans"/>
              <a:sym typeface="Quattrocento Sans"/>
            </a:endParaRPr>
          </a:p>
        </p:txBody>
      </p:sp>
      <p:sp>
        <p:nvSpPr>
          <p:cNvPr id="883" name="Google Shape;883;p90"/>
          <p:cNvSpPr txBox="1"/>
          <p:nvPr/>
        </p:nvSpPr>
        <p:spPr>
          <a:xfrm>
            <a:off x="1780025" y="3737350"/>
            <a:ext cx="1840800" cy="3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Skewed Dataset</a:t>
            </a:r>
            <a:endParaRPr sz="1800">
              <a:solidFill>
                <a:schemeClr val="dk2"/>
              </a:solidFill>
              <a:latin typeface="Quattrocento Sans"/>
              <a:ea typeface="Quattrocento Sans"/>
              <a:cs typeface="Quattrocento Sans"/>
              <a:sym typeface="Quattrocento Sans"/>
            </a:endParaRPr>
          </a:p>
        </p:txBody>
      </p:sp>
      <p:sp>
        <p:nvSpPr>
          <p:cNvPr id="884" name="Google Shape;884;p90"/>
          <p:cNvSpPr txBox="1"/>
          <p:nvPr/>
        </p:nvSpPr>
        <p:spPr>
          <a:xfrm>
            <a:off x="5523175" y="4361550"/>
            <a:ext cx="1840800" cy="3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Class Imbalance</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1"/>
          <p:cNvSpPr/>
          <p:nvPr/>
        </p:nvSpPr>
        <p:spPr>
          <a:xfrm>
            <a:off x="601438" y="942234"/>
            <a:ext cx="1532700" cy="1460700"/>
          </a:xfrm>
          <a:prstGeom prst="ellipse">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90% Images - Other Than 5</a:t>
            </a:r>
            <a:endParaRPr sz="1800">
              <a:solidFill>
                <a:srgbClr val="666666"/>
              </a:solidFill>
              <a:latin typeface="Quattrocento Sans"/>
              <a:ea typeface="Quattrocento Sans"/>
              <a:cs typeface="Quattrocento Sans"/>
              <a:sym typeface="Quattrocento Sans"/>
            </a:endParaRPr>
          </a:p>
        </p:txBody>
      </p:sp>
      <p:sp>
        <p:nvSpPr>
          <p:cNvPr id="890" name="Google Shape;890;p91"/>
          <p:cNvSpPr/>
          <p:nvPr/>
        </p:nvSpPr>
        <p:spPr>
          <a:xfrm>
            <a:off x="601438" y="2740559"/>
            <a:ext cx="1532700" cy="1460700"/>
          </a:xfrm>
          <a:prstGeom prst="ellipse">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10% Images - of Digit 5</a:t>
            </a:r>
            <a:endParaRPr sz="1800">
              <a:solidFill>
                <a:srgbClr val="666666"/>
              </a:solidFill>
              <a:latin typeface="Quattrocento Sans"/>
              <a:ea typeface="Quattrocento Sans"/>
              <a:cs typeface="Quattrocento Sans"/>
              <a:sym typeface="Quattrocento Sans"/>
            </a:endParaRPr>
          </a:p>
        </p:txBody>
      </p:sp>
      <p:pic>
        <p:nvPicPr>
          <p:cNvPr id="891" name="Google Shape;891;p91"/>
          <p:cNvPicPr preferRelativeResize="0"/>
          <p:nvPr/>
        </p:nvPicPr>
        <p:blipFill rotWithShape="1">
          <a:blip r:embed="rId3">
            <a:alphaModFix/>
          </a:blip>
          <a:srcRect l="19628" r="19809"/>
          <a:stretch/>
        </p:blipFill>
        <p:spPr>
          <a:xfrm>
            <a:off x="3554494" y="1972237"/>
            <a:ext cx="1381475" cy="1199037"/>
          </a:xfrm>
          <a:prstGeom prst="rect">
            <a:avLst/>
          </a:prstGeom>
          <a:noFill/>
          <a:ln>
            <a:noFill/>
          </a:ln>
        </p:spPr>
      </p:pic>
      <p:sp>
        <p:nvSpPr>
          <p:cNvPr id="892" name="Google Shape;892;p91"/>
          <p:cNvSpPr/>
          <p:nvPr/>
        </p:nvSpPr>
        <p:spPr>
          <a:xfrm>
            <a:off x="2277188" y="2278500"/>
            <a:ext cx="1068600" cy="586500"/>
          </a:xfrm>
          <a:prstGeom prst="right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1"/>
          <p:cNvSpPr/>
          <p:nvPr/>
        </p:nvSpPr>
        <p:spPr>
          <a:xfrm>
            <a:off x="5144663" y="2278488"/>
            <a:ext cx="1068600" cy="586500"/>
          </a:xfrm>
          <a:prstGeom prst="right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1"/>
          <p:cNvSpPr txBox="1"/>
          <p:nvPr/>
        </p:nvSpPr>
        <p:spPr>
          <a:xfrm>
            <a:off x="6356313" y="1394788"/>
            <a:ext cx="1291800" cy="555600"/>
          </a:xfrm>
          <a:prstGeom prst="rect">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5</a:t>
            </a:r>
            <a:endParaRPr sz="1800">
              <a:solidFill>
                <a:srgbClr val="666666"/>
              </a:solidFill>
              <a:latin typeface="Quattrocento Sans"/>
              <a:ea typeface="Quattrocento Sans"/>
              <a:cs typeface="Quattrocento Sans"/>
              <a:sym typeface="Quattrocento Sans"/>
            </a:endParaRPr>
          </a:p>
        </p:txBody>
      </p:sp>
      <p:sp>
        <p:nvSpPr>
          <p:cNvPr id="895" name="Google Shape;895;p91"/>
          <p:cNvSpPr txBox="1"/>
          <p:nvPr/>
        </p:nvSpPr>
        <p:spPr>
          <a:xfrm>
            <a:off x="6356313" y="3193113"/>
            <a:ext cx="1291800" cy="555600"/>
          </a:xfrm>
          <a:prstGeom prst="rect">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5</a:t>
            </a:r>
            <a:endParaRPr sz="1800">
              <a:solidFill>
                <a:srgbClr val="666666"/>
              </a:solidFill>
              <a:latin typeface="Quattrocento Sans"/>
              <a:ea typeface="Quattrocento Sans"/>
              <a:cs typeface="Quattrocento Sans"/>
              <a:sym typeface="Quattrocento Sans"/>
            </a:endParaRPr>
          </a:p>
        </p:txBody>
      </p:sp>
      <p:pic>
        <p:nvPicPr>
          <p:cNvPr id="896" name="Google Shape;896;p91"/>
          <p:cNvPicPr preferRelativeResize="0"/>
          <p:nvPr/>
        </p:nvPicPr>
        <p:blipFill>
          <a:blip r:embed="rId4">
            <a:alphaModFix/>
          </a:blip>
          <a:stretch>
            <a:fillRect/>
          </a:stretch>
        </p:blipFill>
        <p:spPr>
          <a:xfrm>
            <a:off x="7777666" y="1361843"/>
            <a:ext cx="651701" cy="621475"/>
          </a:xfrm>
          <a:prstGeom prst="rect">
            <a:avLst/>
          </a:prstGeom>
          <a:noFill/>
          <a:ln>
            <a:noFill/>
          </a:ln>
        </p:spPr>
      </p:pic>
      <p:pic>
        <p:nvPicPr>
          <p:cNvPr id="897" name="Google Shape;897;p91"/>
          <p:cNvPicPr preferRelativeResize="0"/>
          <p:nvPr/>
        </p:nvPicPr>
        <p:blipFill>
          <a:blip r:embed="rId5">
            <a:alphaModFix/>
          </a:blip>
          <a:stretch>
            <a:fillRect/>
          </a:stretch>
        </p:blipFill>
        <p:spPr>
          <a:xfrm>
            <a:off x="7664463" y="3177602"/>
            <a:ext cx="878100" cy="586599"/>
          </a:xfrm>
          <a:prstGeom prst="rect">
            <a:avLst/>
          </a:prstGeom>
          <a:noFill/>
          <a:ln>
            <a:noFill/>
          </a:ln>
        </p:spPr>
      </p:pic>
      <p:sp>
        <p:nvSpPr>
          <p:cNvPr id="898" name="Google Shape;898;p91"/>
          <p:cNvSpPr txBox="1"/>
          <p:nvPr/>
        </p:nvSpPr>
        <p:spPr>
          <a:xfrm>
            <a:off x="928749" y="238300"/>
            <a:ext cx="8781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Input</a:t>
            </a:r>
            <a:endParaRPr sz="1800" b="1">
              <a:solidFill>
                <a:srgbClr val="666666"/>
              </a:solidFill>
              <a:latin typeface="Quattrocento Sans"/>
              <a:ea typeface="Quattrocento Sans"/>
              <a:cs typeface="Quattrocento Sans"/>
              <a:sym typeface="Quattrocento Sans"/>
            </a:endParaRPr>
          </a:p>
        </p:txBody>
      </p:sp>
      <p:sp>
        <p:nvSpPr>
          <p:cNvPr id="899" name="Google Shape;899;p91"/>
          <p:cNvSpPr txBox="1"/>
          <p:nvPr/>
        </p:nvSpPr>
        <p:spPr>
          <a:xfrm>
            <a:off x="6068025" y="238300"/>
            <a:ext cx="18684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Model’s Prediction</a:t>
            </a:r>
            <a:endParaRPr sz="1800" b="1">
              <a:solidFill>
                <a:srgbClr val="666666"/>
              </a:solidFill>
              <a:latin typeface="Quattrocento Sans"/>
              <a:ea typeface="Quattrocento Sans"/>
              <a:cs typeface="Quattrocento Sans"/>
              <a:sym typeface="Quattrocento Sans"/>
            </a:endParaRPr>
          </a:p>
        </p:txBody>
      </p:sp>
      <p:sp>
        <p:nvSpPr>
          <p:cNvPr id="900" name="Google Shape;900;p91"/>
          <p:cNvSpPr txBox="1"/>
          <p:nvPr/>
        </p:nvSpPr>
        <p:spPr>
          <a:xfrm>
            <a:off x="3077775" y="3274263"/>
            <a:ext cx="2334900" cy="92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Dumb Classifier - Classifies every image as “Not 5”</a:t>
            </a:r>
            <a:endParaRPr sz="1800">
              <a:solidFill>
                <a:srgbClr val="666666"/>
              </a:solidFill>
              <a:latin typeface="Quattrocento Sans"/>
              <a:ea typeface="Quattrocento Sans"/>
              <a:cs typeface="Quattrocento Sans"/>
              <a:sym typeface="Quattrocento Sans"/>
            </a:endParaRPr>
          </a:p>
        </p:txBody>
      </p:sp>
      <p:sp>
        <p:nvSpPr>
          <p:cNvPr id="901" name="Google Shape;901;p91"/>
          <p:cNvSpPr txBox="1"/>
          <p:nvPr/>
        </p:nvSpPr>
        <p:spPr>
          <a:xfrm>
            <a:off x="3162975" y="4304275"/>
            <a:ext cx="2164500" cy="41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Accuracy → 90%</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92"/>
          <p:cNvSpPr txBox="1"/>
          <p:nvPr/>
        </p:nvSpPr>
        <p:spPr>
          <a:xfrm>
            <a:off x="357150" y="1697850"/>
            <a:ext cx="8429700" cy="1747800"/>
          </a:xfrm>
          <a:prstGeom prst="rect">
            <a:avLst/>
          </a:prstGeom>
          <a:noFill/>
          <a:ln>
            <a:noFill/>
          </a:ln>
        </p:spPr>
        <p:txBody>
          <a:bodyPr spcFirstLastPara="1" wrap="square" lIns="58925" tIns="58925" rIns="58925" bIns="58925" anchor="ctr" anchorCtr="0">
            <a:noAutofit/>
          </a:bodyPr>
          <a:lstStyle/>
          <a:p>
            <a:pPr marL="584200" lvl="0" indent="-254000" algn="l" rtl="0">
              <a:spcBef>
                <a:spcPts val="0"/>
              </a:spcBef>
              <a:spcAft>
                <a:spcPts val="0"/>
              </a:spcAft>
              <a:buClr>
                <a:srgbClr val="666666"/>
              </a:buClr>
              <a:buSzPts val="1800"/>
              <a:buFont typeface="Quattrocento Sans"/>
              <a:buChar char="●"/>
            </a:pPr>
            <a:r>
              <a:rPr lang="en" sz="1800">
                <a:solidFill>
                  <a:srgbClr val="666666"/>
                </a:solidFill>
                <a:latin typeface="Quattrocento Sans"/>
                <a:ea typeface="Quattrocento Sans"/>
                <a:cs typeface="Quattrocento Sans"/>
                <a:sym typeface="Quattrocento Sans"/>
              </a:rPr>
              <a:t>Accuracy may not be a good performance measure when dealing with skewed datasets</a:t>
            </a:r>
            <a:endParaRPr sz="1800">
              <a:solidFill>
                <a:srgbClr val="666666"/>
              </a:solidFill>
              <a:latin typeface="Quattrocento Sans"/>
              <a:ea typeface="Quattrocento Sans"/>
              <a:cs typeface="Quattrocento Sans"/>
              <a:sym typeface="Quattrocento Sans"/>
            </a:endParaRPr>
          </a:p>
        </p:txBody>
      </p:sp>
      <p:sp>
        <p:nvSpPr>
          <p:cNvPr id="907" name="Google Shape;907;p92"/>
          <p:cNvSpPr txBox="1"/>
          <p:nvPr/>
        </p:nvSpPr>
        <p:spPr>
          <a:xfrm>
            <a:off x="2231550" y="1304375"/>
            <a:ext cx="4680900" cy="54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Quattrocento Sans"/>
                <a:ea typeface="Quattrocento Sans"/>
                <a:cs typeface="Quattrocento Sans"/>
                <a:sym typeface="Quattrocento Sans"/>
              </a:rPr>
              <a:t>Learnings??</a:t>
            </a:r>
            <a:endParaRPr sz="30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93"/>
          <p:cNvPicPr preferRelativeResize="0"/>
          <p:nvPr/>
        </p:nvPicPr>
        <p:blipFill>
          <a:blip r:embed="rId3">
            <a:alphaModFix/>
          </a:blip>
          <a:stretch>
            <a:fillRect/>
          </a:stretch>
        </p:blipFill>
        <p:spPr>
          <a:xfrm>
            <a:off x="6524416" y="1905147"/>
            <a:ext cx="846445" cy="796845"/>
          </a:xfrm>
          <a:prstGeom prst="rect">
            <a:avLst/>
          </a:prstGeom>
          <a:noFill/>
          <a:ln>
            <a:noFill/>
          </a:ln>
        </p:spPr>
      </p:pic>
      <p:pic>
        <p:nvPicPr>
          <p:cNvPr id="913" name="Google Shape;913;p93"/>
          <p:cNvPicPr preferRelativeResize="0"/>
          <p:nvPr/>
        </p:nvPicPr>
        <p:blipFill>
          <a:blip r:embed="rId4">
            <a:alphaModFix/>
          </a:blip>
          <a:stretch>
            <a:fillRect/>
          </a:stretch>
        </p:blipFill>
        <p:spPr>
          <a:xfrm>
            <a:off x="6524416" y="3193645"/>
            <a:ext cx="846447" cy="796844"/>
          </a:xfrm>
          <a:prstGeom prst="rect">
            <a:avLst/>
          </a:prstGeom>
          <a:noFill/>
          <a:ln>
            <a:noFill/>
          </a:ln>
        </p:spPr>
      </p:pic>
      <p:pic>
        <p:nvPicPr>
          <p:cNvPr id="914" name="Google Shape;914;p93"/>
          <p:cNvPicPr preferRelativeResize="0"/>
          <p:nvPr/>
        </p:nvPicPr>
        <p:blipFill>
          <a:blip r:embed="rId5">
            <a:alphaModFix/>
          </a:blip>
          <a:stretch>
            <a:fillRect/>
          </a:stretch>
        </p:blipFill>
        <p:spPr>
          <a:xfrm>
            <a:off x="1773138" y="2341274"/>
            <a:ext cx="1339459" cy="1267798"/>
          </a:xfrm>
          <a:prstGeom prst="rect">
            <a:avLst/>
          </a:prstGeom>
          <a:noFill/>
          <a:ln>
            <a:noFill/>
          </a:ln>
        </p:spPr>
      </p:pic>
      <p:pic>
        <p:nvPicPr>
          <p:cNvPr id="915" name="Google Shape;915;p93"/>
          <p:cNvPicPr preferRelativeResize="0"/>
          <p:nvPr/>
        </p:nvPicPr>
        <p:blipFill rotWithShape="1">
          <a:blip r:embed="rId6">
            <a:alphaModFix/>
          </a:blip>
          <a:srcRect l="19628" r="19809"/>
          <a:stretch/>
        </p:blipFill>
        <p:spPr>
          <a:xfrm>
            <a:off x="4306062" y="2528569"/>
            <a:ext cx="1093229" cy="893251"/>
          </a:xfrm>
          <a:prstGeom prst="rect">
            <a:avLst/>
          </a:prstGeom>
          <a:noFill/>
          <a:ln>
            <a:noFill/>
          </a:ln>
        </p:spPr>
      </p:pic>
      <p:sp>
        <p:nvSpPr>
          <p:cNvPr id="916" name="Google Shape;916;p93"/>
          <p:cNvSpPr/>
          <p:nvPr/>
        </p:nvSpPr>
        <p:spPr>
          <a:xfrm>
            <a:off x="3260507" y="2756727"/>
            <a:ext cx="845700" cy="436800"/>
          </a:xfrm>
          <a:prstGeom prst="rightArrow">
            <a:avLst>
              <a:gd name="adj1" fmla="val 50000"/>
              <a:gd name="adj2" fmla="val 50000"/>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3"/>
          <p:cNvSpPr/>
          <p:nvPr/>
        </p:nvSpPr>
        <p:spPr>
          <a:xfrm>
            <a:off x="5638075" y="2756699"/>
            <a:ext cx="845700" cy="436800"/>
          </a:xfrm>
          <a:prstGeom prst="rightArrow">
            <a:avLst>
              <a:gd name="adj1" fmla="val 50000"/>
              <a:gd name="adj2" fmla="val 50000"/>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3"/>
          <p:cNvSpPr txBox="1"/>
          <p:nvPr/>
        </p:nvSpPr>
        <p:spPr>
          <a:xfrm>
            <a:off x="4306047" y="2128742"/>
            <a:ext cx="10932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Classifier</a:t>
            </a:r>
            <a:endParaRPr sz="1800">
              <a:solidFill>
                <a:srgbClr val="666666"/>
              </a:solidFill>
              <a:latin typeface="Quattrocento Sans"/>
              <a:ea typeface="Quattrocento Sans"/>
              <a:cs typeface="Quattrocento Sans"/>
              <a:sym typeface="Quattrocento Sans"/>
            </a:endParaRPr>
          </a:p>
        </p:txBody>
      </p:sp>
      <p:sp>
        <p:nvSpPr>
          <p:cNvPr id="919" name="Google Shape;919;p93"/>
          <p:cNvSpPr txBox="1"/>
          <p:nvPr/>
        </p:nvSpPr>
        <p:spPr>
          <a:xfrm>
            <a:off x="4106153" y="3473197"/>
            <a:ext cx="1493100" cy="5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99% Accuracy</a:t>
            </a:r>
            <a:endParaRPr sz="1800">
              <a:solidFill>
                <a:srgbClr val="666666"/>
              </a:solidFill>
              <a:latin typeface="Quattrocento Sans"/>
              <a:ea typeface="Quattrocento Sans"/>
              <a:cs typeface="Quattrocento Sans"/>
              <a:sym typeface="Quattrocento Sans"/>
            </a:endParaRPr>
          </a:p>
        </p:txBody>
      </p:sp>
      <p:sp>
        <p:nvSpPr>
          <p:cNvPr id="920" name="Google Shape;920;p93"/>
          <p:cNvSpPr txBox="1"/>
          <p:nvPr/>
        </p:nvSpPr>
        <p:spPr>
          <a:xfrm>
            <a:off x="3260524" y="4174888"/>
            <a:ext cx="3477000" cy="54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Quattrocento Sans"/>
                <a:ea typeface="Quattrocento Sans"/>
                <a:cs typeface="Quattrocento Sans"/>
                <a:sym typeface="Quattrocento Sans"/>
              </a:rPr>
              <a:t>Questions???</a:t>
            </a:r>
            <a:endParaRPr sz="1800" b="1">
              <a:solidFill>
                <a:srgbClr val="666666"/>
              </a:solidFill>
              <a:latin typeface="Quattrocento Sans"/>
              <a:ea typeface="Quattrocento Sans"/>
              <a:cs typeface="Quattrocento Sans"/>
              <a:sym typeface="Quattrocento Sans"/>
            </a:endParaRPr>
          </a:p>
        </p:txBody>
      </p:sp>
      <p:sp>
        <p:nvSpPr>
          <p:cNvPr id="921" name="Google Shape;921;p93"/>
          <p:cNvSpPr txBox="1"/>
          <p:nvPr/>
        </p:nvSpPr>
        <p:spPr>
          <a:xfrm>
            <a:off x="1953575" y="3853376"/>
            <a:ext cx="978600" cy="28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Input</a:t>
            </a:r>
            <a:endParaRPr sz="1800">
              <a:solidFill>
                <a:srgbClr val="666666"/>
              </a:solidFill>
              <a:latin typeface="Quattrocento Sans"/>
              <a:ea typeface="Quattrocento Sans"/>
              <a:cs typeface="Quattrocento Sans"/>
              <a:sym typeface="Quattrocento Sans"/>
            </a:endParaRPr>
          </a:p>
        </p:txBody>
      </p:sp>
      <p:sp>
        <p:nvSpPr>
          <p:cNvPr id="922" name="Google Shape;922;p93"/>
          <p:cNvSpPr txBox="1"/>
          <p:nvPr/>
        </p:nvSpPr>
        <p:spPr>
          <a:xfrm>
            <a:off x="351525" y="823325"/>
            <a:ext cx="7890900" cy="9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Quattrocento Sans"/>
                <a:ea typeface="Quattrocento Sans"/>
                <a:cs typeface="Quattrocento Sans"/>
                <a:sym typeface="Quattrocento Sans"/>
              </a:rPr>
              <a:t>Question - Let’s say your friend has built a model which classify an image into a male or female with 99% accuracy. What questions you will ask your friend to make sure his model is fine?</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94"/>
          <p:cNvSpPr txBox="1"/>
          <p:nvPr/>
        </p:nvSpPr>
        <p:spPr>
          <a:xfrm>
            <a:off x="1212975"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28" name="Google Shape;928;p94"/>
          <p:cNvSpPr txBox="1"/>
          <p:nvPr/>
        </p:nvSpPr>
        <p:spPr>
          <a:xfrm>
            <a:off x="214975" y="92750"/>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pic>
        <p:nvPicPr>
          <p:cNvPr id="929" name="Google Shape;929;p94"/>
          <p:cNvPicPr preferRelativeResize="0"/>
          <p:nvPr/>
        </p:nvPicPr>
        <p:blipFill>
          <a:blip r:embed="rId3">
            <a:alphaModFix/>
          </a:blip>
          <a:stretch>
            <a:fillRect/>
          </a:stretch>
        </p:blipFill>
        <p:spPr>
          <a:xfrm>
            <a:off x="1308825" y="186040"/>
            <a:ext cx="743425" cy="838548"/>
          </a:xfrm>
          <a:prstGeom prst="rect">
            <a:avLst/>
          </a:prstGeom>
          <a:noFill/>
          <a:ln>
            <a:noFill/>
          </a:ln>
        </p:spPr>
      </p:pic>
      <p:pic>
        <p:nvPicPr>
          <p:cNvPr id="930" name="Google Shape;930;p94"/>
          <p:cNvPicPr preferRelativeResize="0"/>
          <p:nvPr/>
        </p:nvPicPr>
        <p:blipFill>
          <a:blip r:embed="rId4">
            <a:alphaModFix/>
          </a:blip>
          <a:stretch>
            <a:fillRect/>
          </a:stretch>
        </p:blipFill>
        <p:spPr>
          <a:xfrm>
            <a:off x="2758488" y="172386"/>
            <a:ext cx="647600" cy="865878"/>
          </a:xfrm>
          <a:prstGeom prst="rect">
            <a:avLst/>
          </a:prstGeom>
          <a:noFill/>
          <a:ln>
            <a:noFill/>
          </a:ln>
        </p:spPr>
      </p:pic>
      <p:pic>
        <p:nvPicPr>
          <p:cNvPr id="931" name="Google Shape;931;p94"/>
          <p:cNvPicPr preferRelativeResize="0"/>
          <p:nvPr/>
        </p:nvPicPr>
        <p:blipFill>
          <a:blip r:embed="rId5">
            <a:alphaModFix/>
          </a:blip>
          <a:stretch>
            <a:fillRect/>
          </a:stretch>
        </p:blipFill>
        <p:spPr>
          <a:xfrm flipH="1">
            <a:off x="4192587" y="178987"/>
            <a:ext cx="823775" cy="852651"/>
          </a:xfrm>
          <a:prstGeom prst="rect">
            <a:avLst/>
          </a:prstGeom>
          <a:noFill/>
          <a:ln>
            <a:noFill/>
          </a:ln>
        </p:spPr>
      </p:pic>
      <p:pic>
        <p:nvPicPr>
          <p:cNvPr id="932" name="Google Shape;932;p94"/>
          <p:cNvPicPr preferRelativeResize="0"/>
          <p:nvPr/>
        </p:nvPicPr>
        <p:blipFill>
          <a:blip r:embed="rId6">
            <a:alphaModFix/>
          </a:blip>
          <a:stretch>
            <a:fillRect/>
          </a:stretch>
        </p:blipFill>
        <p:spPr>
          <a:xfrm>
            <a:off x="5545275" y="174717"/>
            <a:ext cx="823777" cy="861220"/>
          </a:xfrm>
          <a:prstGeom prst="rect">
            <a:avLst/>
          </a:prstGeom>
          <a:noFill/>
          <a:ln>
            <a:noFill/>
          </a:ln>
        </p:spPr>
      </p:pic>
      <p:pic>
        <p:nvPicPr>
          <p:cNvPr id="933" name="Google Shape;933;p94"/>
          <p:cNvPicPr preferRelativeResize="0"/>
          <p:nvPr/>
        </p:nvPicPr>
        <p:blipFill>
          <a:blip r:embed="rId7">
            <a:alphaModFix/>
          </a:blip>
          <a:stretch>
            <a:fillRect/>
          </a:stretch>
        </p:blipFill>
        <p:spPr>
          <a:xfrm>
            <a:off x="6984200" y="174701"/>
            <a:ext cx="1072515" cy="861226"/>
          </a:xfrm>
          <a:prstGeom prst="rect">
            <a:avLst/>
          </a:prstGeom>
          <a:noFill/>
          <a:ln>
            <a:noFill/>
          </a:ln>
        </p:spPr>
      </p:pic>
      <p:sp>
        <p:nvSpPr>
          <p:cNvPr id="934" name="Google Shape;934;p94"/>
          <p:cNvSpPr txBox="1"/>
          <p:nvPr/>
        </p:nvSpPr>
        <p:spPr>
          <a:xfrm>
            <a:off x="2614738"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35" name="Google Shape;935;p94"/>
          <p:cNvSpPr txBox="1"/>
          <p:nvPr/>
        </p:nvSpPr>
        <p:spPr>
          <a:xfrm>
            <a:off x="396286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36" name="Google Shape;936;p94"/>
          <p:cNvSpPr txBox="1"/>
          <p:nvPr/>
        </p:nvSpPr>
        <p:spPr>
          <a:xfrm>
            <a:off x="548961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Female</a:t>
            </a:r>
            <a:endParaRPr>
              <a:solidFill>
                <a:srgbClr val="666666"/>
              </a:solidFill>
              <a:latin typeface="Quattrocento Sans"/>
              <a:ea typeface="Quattrocento Sans"/>
              <a:cs typeface="Quattrocento Sans"/>
              <a:sym typeface="Quattrocento Sans"/>
            </a:endParaRPr>
          </a:p>
        </p:txBody>
      </p:sp>
      <p:sp>
        <p:nvSpPr>
          <p:cNvPr id="937" name="Google Shape;937;p94"/>
          <p:cNvSpPr txBox="1"/>
          <p:nvPr/>
        </p:nvSpPr>
        <p:spPr>
          <a:xfrm>
            <a:off x="694226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38" name="Google Shape;938;p94"/>
          <p:cNvSpPr/>
          <p:nvPr/>
        </p:nvSpPr>
        <p:spPr>
          <a:xfrm>
            <a:off x="2754475" y="2714509"/>
            <a:ext cx="1532700" cy="1460700"/>
          </a:xfrm>
          <a:prstGeom prst="ellipse">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  </a:t>
            </a:r>
            <a:endParaRPr sz="18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Males</a:t>
            </a:r>
            <a:endParaRPr sz="18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a:t>
            </a:r>
            <a:endParaRPr sz="1800">
              <a:solidFill>
                <a:srgbClr val="666666"/>
              </a:solidFill>
              <a:latin typeface="Quattrocento Sans"/>
              <a:ea typeface="Quattrocento Sans"/>
              <a:cs typeface="Quattrocento Sans"/>
              <a:sym typeface="Quattrocento Sans"/>
            </a:endParaRPr>
          </a:p>
        </p:txBody>
      </p:sp>
      <p:sp>
        <p:nvSpPr>
          <p:cNvPr id="939" name="Google Shape;939;p94"/>
          <p:cNvSpPr/>
          <p:nvPr/>
        </p:nvSpPr>
        <p:spPr>
          <a:xfrm>
            <a:off x="4856825" y="2714509"/>
            <a:ext cx="1532700" cy="1460700"/>
          </a:xfrm>
          <a:prstGeom prst="ellipse">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 Females ???</a:t>
            </a:r>
            <a:endParaRPr sz="1800">
              <a:solidFill>
                <a:srgbClr val="666666"/>
              </a:solidFill>
              <a:latin typeface="Quattrocento Sans"/>
              <a:ea typeface="Quattrocento Sans"/>
              <a:cs typeface="Quattrocento Sans"/>
              <a:sym typeface="Quattrocento Sans"/>
            </a:endParaRPr>
          </a:p>
        </p:txBody>
      </p:sp>
      <p:sp>
        <p:nvSpPr>
          <p:cNvPr id="940" name="Google Shape;940;p94"/>
          <p:cNvSpPr/>
          <p:nvPr/>
        </p:nvSpPr>
        <p:spPr>
          <a:xfrm rot="-1596942">
            <a:off x="4984202" y="1836808"/>
            <a:ext cx="455353" cy="676724"/>
          </a:xfrm>
          <a:prstGeom prst="down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4"/>
          <p:cNvSpPr/>
          <p:nvPr/>
        </p:nvSpPr>
        <p:spPr>
          <a:xfrm rot="1739758">
            <a:off x="3876218" y="1836765"/>
            <a:ext cx="455494" cy="676802"/>
          </a:xfrm>
          <a:prstGeom prst="down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4"/>
          <p:cNvSpPr txBox="1"/>
          <p:nvPr/>
        </p:nvSpPr>
        <p:spPr>
          <a:xfrm>
            <a:off x="2375100" y="4308171"/>
            <a:ext cx="4393800" cy="50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Question - Percentage of males and females in training dataset</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95"/>
          <p:cNvSpPr/>
          <p:nvPr/>
        </p:nvSpPr>
        <p:spPr>
          <a:xfrm>
            <a:off x="2754475" y="2723384"/>
            <a:ext cx="1532700" cy="1460700"/>
          </a:xfrm>
          <a:prstGeom prst="ellipse">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80%  </a:t>
            </a:r>
            <a:endParaRPr sz="1800">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Males</a:t>
            </a:r>
            <a:endParaRPr sz="1800">
              <a:solidFill>
                <a:srgbClr val="666666"/>
              </a:solidFill>
              <a:latin typeface="Quattrocento Sans"/>
              <a:ea typeface="Quattrocento Sans"/>
              <a:cs typeface="Quattrocento Sans"/>
              <a:sym typeface="Quattrocento Sans"/>
            </a:endParaRPr>
          </a:p>
        </p:txBody>
      </p:sp>
      <p:sp>
        <p:nvSpPr>
          <p:cNvPr id="948" name="Google Shape;948;p95"/>
          <p:cNvSpPr/>
          <p:nvPr/>
        </p:nvSpPr>
        <p:spPr>
          <a:xfrm>
            <a:off x="4856825" y="2723384"/>
            <a:ext cx="1532700" cy="1460700"/>
          </a:xfrm>
          <a:prstGeom prst="ellipse">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20% Females</a:t>
            </a:r>
            <a:endParaRPr sz="1800">
              <a:solidFill>
                <a:srgbClr val="666666"/>
              </a:solidFill>
              <a:latin typeface="Quattrocento Sans"/>
              <a:ea typeface="Quattrocento Sans"/>
              <a:cs typeface="Quattrocento Sans"/>
              <a:sym typeface="Quattrocento Sans"/>
            </a:endParaRPr>
          </a:p>
        </p:txBody>
      </p:sp>
      <p:sp>
        <p:nvSpPr>
          <p:cNvPr id="949" name="Google Shape;949;p95"/>
          <p:cNvSpPr/>
          <p:nvPr/>
        </p:nvSpPr>
        <p:spPr>
          <a:xfrm rot="-1596942">
            <a:off x="4984202" y="1845683"/>
            <a:ext cx="455353" cy="676724"/>
          </a:xfrm>
          <a:prstGeom prst="down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5"/>
          <p:cNvSpPr/>
          <p:nvPr/>
        </p:nvSpPr>
        <p:spPr>
          <a:xfrm rot="1739758">
            <a:off x="3876218" y="1845640"/>
            <a:ext cx="455494" cy="676802"/>
          </a:xfrm>
          <a:prstGeom prst="downArrow">
            <a:avLst>
              <a:gd name="adj1" fmla="val 50000"/>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5"/>
          <p:cNvSpPr txBox="1"/>
          <p:nvPr/>
        </p:nvSpPr>
        <p:spPr>
          <a:xfrm>
            <a:off x="2375100" y="4317046"/>
            <a:ext cx="4393800" cy="508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a:solidFill>
                  <a:srgbClr val="666666"/>
                </a:solidFill>
                <a:latin typeface="Quattrocento Sans"/>
                <a:ea typeface="Quattrocento Sans"/>
                <a:cs typeface="Quattrocento Sans"/>
                <a:sym typeface="Quattrocento Sans"/>
              </a:rPr>
              <a:t>Your friend answers 80% male and 20% females</a:t>
            </a:r>
            <a:endParaRPr sz="1800">
              <a:solidFill>
                <a:srgbClr val="666666"/>
              </a:solidFill>
              <a:latin typeface="Quattrocento Sans"/>
              <a:ea typeface="Quattrocento Sans"/>
              <a:cs typeface="Quattrocento Sans"/>
              <a:sym typeface="Quattrocento Sans"/>
            </a:endParaRPr>
          </a:p>
        </p:txBody>
      </p:sp>
      <p:sp>
        <p:nvSpPr>
          <p:cNvPr id="952" name="Google Shape;952;p95"/>
          <p:cNvSpPr txBox="1"/>
          <p:nvPr/>
        </p:nvSpPr>
        <p:spPr>
          <a:xfrm>
            <a:off x="1212975"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53" name="Google Shape;953;p95"/>
          <p:cNvSpPr txBox="1"/>
          <p:nvPr/>
        </p:nvSpPr>
        <p:spPr>
          <a:xfrm>
            <a:off x="214975" y="92750"/>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pic>
        <p:nvPicPr>
          <p:cNvPr id="954" name="Google Shape;954;p95"/>
          <p:cNvPicPr preferRelativeResize="0"/>
          <p:nvPr/>
        </p:nvPicPr>
        <p:blipFill>
          <a:blip r:embed="rId3">
            <a:alphaModFix/>
          </a:blip>
          <a:stretch>
            <a:fillRect/>
          </a:stretch>
        </p:blipFill>
        <p:spPr>
          <a:xfrm>
            <a:off x="1308825" y="186040"/>
            <a:ext cx="743425" cy="838548"/>
          </a:xfrm>
          <a:prstGeom prst="rect">
            <a:avLst/>
          </a:prstGeom>
          <a:noFill/>
          <a:ln>
            <a:noFill/>
          </a:ln>
        </p:spPr>
      </p:pic>
      <p:pic>
        <p:nvPicPr>
          <p:cNvPr id="955" name="Google Shape;955;p95"/>
          <p:cNvPicPr preferRelativeResize="0"/>
          <p:nvPr/>
        </p:nvPicPr>
        <p:blipFill>
          <a:blip r:embed="rId4">
            <a:alphaModFix/>
          </a:blip>
          <a:stretch>
            <a:fillRect/>
          </a:stretch>
        </p:blipFill>
        <p:spPr>
          <a:xfrm>
            <a:off x="2758488" y="172386"/>
            <a:ext cx="647600" cy="865878"/>
          </a:xfrm>
          <a:prstGeom prst="rect">
            <a:avLst/>
          </a:prstGeom>
          <a:noFill/>
          <a:ln>
            <a:noFill/>
          </a:ln>
        </p:spPr>
      </p:pic>
      <p:pic>
        <p:nvPicPr>
          <p:cNvPr id="956" name="Google Shape;956;p95"/>
          <p:cNvPicPr preferRelativeResize="0"/>
          <p:nvPr/>
        </p:nvPicPr>
        <p:blipFill>
          <a:blip r:embed="rId5">
            <a:alphaModFix/>
          </a:blip>
          <a:stretch>
            <a:fillRect/>
          </a:stretch>
        </p:blipFill>
        <p:spPr>
          <a:xfrm flipH="1">
            <a:off x="4192587" y="178987"/>
            <a:ext cx="823775" cy="852651"/>
          </a:xfrm>
          <a:prstGeom prst="rect">
            <a:avLst/>
          </a:prstGeom>
          <a:noFill/>
          <a:ln>
            <a:noFill/>
          </a:ln>
        </p:spPr>
      </p:pic>
      <p:pic>
        <p:nvPicPr>
          <p:cNvPr id="957" name="Google Shape;957;p95"/>
          <p:cNvPicPr preferRelativeResize="0"/>
          <p:nvPr/>
        </p:nvPicPr>
        <p:blipFill>
          <a:blip r:embed="rId6">
            <a:alphaModFix/>
          </a:blip>
          <a:stretch>
            <a:fillRect/>
          </a:stretch>
        </p:blipFill>
        <p:spPr>
          <a:xfrm>
            <a:off x="5545275" y="174717"/>
            <a:ext cx="823777" cy="861220"/>
          </a:xfrm>
          <a:prstGeom prst="rect">
            <a:avLst/>
          </a:prstGeom>
          <a:noFill/>
          <a:ln>
            <a:noFill/>
          </a:ln>
        </p:spPr>
      </p:pic>
      <p:pic>
        <p:nvPicPr>
          <p:cNvPr id="958" name="Google Shape;958;p95"/>
          <p:cNvPicPr preferRelativeResize="0"/>
          <p:nvPr/>
        </p:nvPicPr>
        <p:blipFill>
          <a:blip r:embed="rId7">
            <a:alphaModFix/>
          </a:blip>
          <a:stretch>
            <a:fillRect/>
          </a:stretch>
        </p:blipFill>
        <p:spPr>
          <a:xfrm>
            <a:off x="6984200" y="174701"/>
            <a:ext cx="1072515" cy="861226"/>
          </a:xfrm>
          <a:prstGeom prst="rect">
            <a:avLst/>
          </a:prstGeom>
          <a:noFill/>
          <a:ln>
            <a:noFill/>
          </a:ln>
        </p:spPr>
      </p:pic>
      <p:sp>
        <p:nvSpPr>
          <p:cNvPr id="959" name="Google Shape;959;p95"/>
          <p:cNvSpPr txBox="1"/>
          <p:nvPr/>
        </p:nvSpPr>
        <p:spPr>
          <a:xfrm>
            <a:off x="2614738"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60" name="Google Shape;960;p95"/>
          <p:cNvSpPr txBox="1"/>
          <p:nvPr/>
        </p:nvSpPr>
        <p:spPr>
          <a:xfrm>
            <a:off x="396286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
        <p:nvSpPr>
          <p:cNvPr id="961" name="Google Shape;961;p95"/>
          <p:cNvSpPr txBox="1"/>
          <p:nvPr/>
        </p:nvSpPr>
        <p:spPr>
          <a:xfrm>
            <a:off x="548961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Female</a:t>
            </a:r>
            <a:endParaRPr>
              <a:solidFill>
                <a:srgbClr val="666666"/>
              </a:solidFill>
              <a:latin typeface="Quattrocento Sans"/>
              <a:ea typeface="Quattrocento Sans"/>
              <a:cs typeface="Quattrocento Sans"/>
              <a:sym typeface="Quattrocento Sans"/>
            </a:endParaRPr>
          </a:p>
        </p:txBody>
      </p:sp>
      <p:sp>
        <p:nvSpPr>
          <p:cNvPr id="962" name="Google Shape;962;p95"/>
          <p:cNvSpPr txBox="1"/>
          <p:nvPr/>
        </p:nvSpPr>
        <p:spPr>
          <a:xfrm>
            <a:off x="6942263" y="1207151"/>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Male</a:t>
            </a:r>
            <a:endParaRPr>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p:nvPr/>
        </p:nvSpPr>
        <p:spPr>
          <a:xfrm>
            <a:off x="3031188" y="4056943"/>
            <a:ext cx="3307800" cy="3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Fruits Classifier</a:t>
            </a:r>
            <a:endParaRPr sz="1800" b="1">
              <a:solidFill>
                <a:srgbClr val="666666"/>
              </a:solidFill>
              <a:latin typeface="Quattrocento Sans"/>
              <a:ea typeface="Quattrocento Sans"/>
              <a:cs typeface="Quattrocento Sans"/>
              <a:sym typeface="Quattrocento Sans"/>
            </a:endParaRPr>
          </a:p>
        </p:txBody>
      </p:sp>
      <p:pic>
        <p:nvPicPr>
          <p:cNvPr id="233" name="Google Shape;233;p35"/>
          <p:cNvPicPr preferRelativeResize="0"/>
          <p:nvPr/>
        </p:nvPicPr>
        <p:blipFill rotWithShape="1">
          <a:blip r:embed="rId3">
            <a:alphaModFix/>
          </a:blip>
          <a:srcRect l="19628" r="19809"/>
          <a:stretch/>
        </p:blipFill>
        <p:spPr>
          <a:xfrm>
            <a:off x="3613697" y="1276628"/>
            <a:ext cx="2069468" cy="1702200"/>
          </a:xfrm>
          <a:prstGeom prst="rect">
            <a:avLst/>
          </a:prstGeom>
          <a:noFill/>
          <a:ln>
            <a:noFill/>
          </a:ln>
        </p:spPr>
      </p:pic>
      <p:pic>
        <p:nvPicPr>
          <p:cNvPr id="234" name="Google Shape;234;p35"/>
          <p:cNvPicPr preferRelativeResize="0"/>
          <p:nvPr/>
        </p:nvPicPr>
        <p:blipFill>
          <a:blip r:embed="rId4">
            <a:alphaModFix/>
          </a:blip>
          <a:stretch>
            <a:fillRect/>
          </a:stretch>
        </p:blipFill>
        <p:spPr>
          <a:xfrm>
            <a:off x="1382997" y="1013924"/>
            <a:ext cx="871074" cy="962449"/>
          </a:xfrm>
          <a:prstGeom prst="rect">
            <a:avLst/>
          </a:prstGeom>
          <a:noFill/>
          <a:ln>
            <a:noFill/>
          </a:ln>
        </p:spPr>
      </p:pic>
      <p:pic>
        <p:nvPicPr>
          <p:cNvPr id="235" name="Google Shape;235;p35"/>
          <p:cNvPicPr preferRelativeResize="0"/>
          <p:nvPr/>
        </p:nvPicPr>
        <p:blipFill>
          <a:blip r:embed="rId5">
            <a:alphaModFix/>
          </a:blip>
          <a:stretch>
            <a:fillRect/>
          </a:stretch>
        </p:blipFill>
        <p:spPr>
          <a:xfrm>
            <a:off x="1382988" y="2283891"/>
            <a:ext cx="871075" cy="486565"/>
          </a:xfrm>
          <a:prstGeom prst="rect">
            <a:avLst/>
          </a:prstGeom>
          <a:noFill/>
          <a:ln>
            <a:noFill/>
          </a:ln>
        </p:spPr>
      </p:pic>
      <p:sp>
        <p:nvSpPr>
          <p:cNvPr id="236" name="Google Shape;236;p35"/>
          <p:cNvSpPr txBox="1"/>
          <p:nvPr/>
        </p:nvSpPr>
        <p:spPr>
          <a:xfrm>
            <a:off x="7042802" y="1370054"/>
            <a:ext cx="870900"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Apple</a:t>
            </a:r>
            <a:endParaRPr sz="1800">
              <a:solidFill>
                <a:srgbClr val="666666"/>
              </a:solidFill>
              <a:latin typeface="Quattrocento Sans"/>
              <a:ea typeface="Quattrocento Sans"/>
              <a:cs typeface="Quattrocento Sans"/>
              <a:sym typeface="Quattrocento Sans"/>
            </a:endParaRPr>
          </a:p>
        </p:txBody>
      </p:sp>
      <p:sp>
        <p:nvSpPr>
          <p:cNvPr id="237" name="Google Shape;237;p35"/>
          <p:cNvSpPr/>
          <p:nvPr/>
        </p:nvSpPr>
        <p:spPr>
          <a:xfrm>
            <a:off x="2420730" y="1425035"/>
            <a:ext cx="684600" cy="140400"/>
          </a:xfrm>
          <a:prstGeom prst="rightArrow">
            <a:avLst>
              <a:gd name="adj1" fmla="val 50000"/>
              <a:gd name="adj2" fmla="val 50000"/>
            </a:avLst>
          </a:prstGeom>
          <a:no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5"/>
          <p:cNvSpPr/>
          <p:nvPr/>
        </p:nvSpPr>
        <p:spPr>
          <a:xfrm>
            <a:off x="2420730" y="2460733"/>
            <a:ext cx="684600" cy="1404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5"/>
          <p:cNvSpPr/>
          <p:nvPr/>
        </p:nvSpPr>
        <p:spPr>
          <a:xfrm>
            <a:off x="6301794" y="1425035"/>
            <a:ext cx="684600" cy="140400"/>
          </a:xfrm>
          <a:prstGeom prst="rightArrow">
            <a:avLst>
              <a:gd name="adj1" fmla="val 50000"/>
              <a:gd name="adj2" fmla="val 50000"/>
            </a:avLst>
          </a:prstGeom>
          <a:no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5"/>
          <p:cNvSpPr/>
          <p:nvPr/>
        </p:nvSpPr>
        <p:spPr>
          <a:xfrm>
            <a:off x="6301794" y="2460733"/>
            <a:ext cx="684600" cy="140400"/>
          </a:xfrm>
          <a:prstGeom prst="rightArrow">
            <a:avLst>
              <a:gd name="adj1" fmla="val 50000"/>
              <a:gd name="adj2" fmla="val 50000"/>
            </a:avLst>
          </a:prstGeom>
          <a:noFill/>
          <a:ln w="28575" cap="flat" cmpd="sng">
            <a:solidFill>
              <a:srgbClr val="66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5"/>
          <p:cNvSpPr txBox="1"/>
          <p:nvPr/>
        </p:nvSpPr>
        <p:spPr>
          <a:xfrm>
            <a:off x="7042799" y="2405750"/>
            <a:ext cx="1368300" cy="25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Banana</a:t>
            </a:r>
            <a:endParaRPr sz="1800">
              <a:solidFill>
                <a:srgbClr val="666666"/>
              </a:solidFill>
              <a:latin typeface="Quattrocento Sans"/>
              <a:ea typeface="Quattrocento Sans"/>
              <a:cs typeface="Quattrocento Sans"/>
              <a:sym typeface="Quattrocento Sans"/>
            </a:endParaRPr>
          </a:p>
        </p:txBody>
      </p:sp>
      <p:sp>
        <p:nvSpPr>
          <p:cNvPr id="242" name="Google Shape;242;p35"/>
          <p:cNvSpPr txBox="1"/>
          <p:nvPr/>
        </p:nvSpPr>
        <p:spPr>
          <a:xfrm>
            <a:off x="732900" y="3077975"/>
            <a:ext cx="21093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 Images without Label</a:t>
            </a:r>
            <a:endParaRPr sz="1800">
              <a:solidFill>
                <a:srgbClr val="666666"/>
              </a:solidFill>
              <a:latin typeface="Quattrocento Sans"/>
              <a:ea typeface="Quattrocento Sans"/>
              <a:cs typeface="Quattrocento Sans"/>
              <a:sym typeface="Quattrocento Sans"/>
            </a:endParaRPr>
          </a:p>
        </p:txBody>
      </p:sp>
      <p:sp>
        <p:nvSpPr>
          <p:cNvPr id="243" name="Google Shape;243;p35"/>
          <p:cNvSpPr txBox="1"/>
          <p:nvPr/>
        </p:nvSpPr>
        <p:spPr>
          <a:xfrm>
            <a:off x="3942402" y="3324820"/>
            <a:ext cx="14634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a:t>
            </a:r>
            <a:endParaRPr sz="1800">
              <a:solidFill>
                <a:srgbClr val="666666"/>
              </a:solidFill>
              <a:latin typeface="Quattrocento Sans"/>
              <a:ea typeface="Quattrocento Sans"/>
              <a:cs typeface="Quattrocento Sans"/>
              <a:sym typeface="Quattrocento Sans"/>
            </a:endParaRPr>
          </a:p>
        </p:txBody>
      </p:sp>
      <p:sp>
        <p:nvSpPr>
          <p:cNvPr id="244" name="Google Shape;244;p35"/>
          <p:cNvSpPr txBox="1"/>
          <p:nvPr/>
        </p:nvSpPr>
        <p:spPr>
          <a:xfrm>
            <a:off x="6746553" y="3077977"/>
            <a:ext cx="1463400" cy="47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Model’s Predictions</a:t>
            </a:r>
            <a:endParaRPr sz="1800">
              <a:solidFill>
                <a:srgbClr val="666666"/>
              </a:solidFill>
              <a:latin typeface="Quattrocento Sans"/>
              <a:ea typeface="Quattrocento Sans"/>
              <a:cs typeface="Quattrocento Sans"/>
              <a:sym typeface="Quattrocento Sans"/>
            </a:endParaRPr>
          </a:p>
        </p:txBody>
      </p:sp>
      <p:sp>
        <p:nvSpPr>
          <p:cNvPr id="245" name="Google Shape;245;p3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What is Classification ?</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pic>
        <p:nvPicPr>
          <p:cNvPr id="967" name="Google Shape;967;p96"/>
          <p:cNvPicPr preferRelativeResize="0"/>
          <p:nvPr/>
        </p:nvPicPr>
        <p:blipFill>
          <a:blip r:embed="rId3">
            <a:alphaModFix/>
          </a:blip>
          <a:stretch>
            <a:fillRect/>
          </a:stretch>
        </p:blipFill>
        <p:spPr>
          <a:xfrm>
            <a:off x="7148600" y="836075"/>
            <a:ext cx="1069625" cy="1069625"/>
          </a:xfrm>
          <a:prstGeom prst="rect">
            <a:avLst/>
          </a:prstGeom>
          <a:noFill/>
          <a:ln>
            <a:noFill/>
          </a:ln>
        </p:spPr>
      </p:pic>
      <p:pic>
        <p:nvPicPr>
          <p:cNvPr id="968" name="Google Shape;968;p96"/>
          <p:cNvPicPr preferRelativeResize="0"/>
          <p:nvPr/>
        </p:nvPicPr>
        <p:blipFill>
          <a:blip r:embed="rId4">
            <a:alphaModFix/>
          </a:blip>
          <a:stretch>
            <a:fillRect/>
          </a:stretch>
        </p:blipFill>
        <p:spPr>
          <a:xfrm>
            <a:off x="7148600" y="2643838"/>
            <a:ext cx="1069625" cy="1069625"/>
          </a:xfrm>
          <a:prstGeom prst="rect">
            <a:avLst/>
          </a:prstGeom>
          <a:noFill/>
          <a:ln>
            <a:noFill/>
          </a:ln>
        </p:spPr>
      </p:pic>
      <p:pic>
        <p:nvPicPr>
          <p:cNvPr id="969" name="Google Shape;969;p96"/>
          <p:cNvPicPr preferRelativeResize="0"/>
          <p:nvPr/>
        </p:nvPicPr>
        <p:blipFill>
          <a:blip r:embed="rId5">
            <a:alphaModFix/>
          </a:blip>
          <a:stretch>
            <a:fillRect/>
          </a:stretch>
        </p:blipFill>
        <p:spPr>
          <a:xfrm>
            <a:off x="925775" y="1464450"/>
            <a:ext cx="1692626" cy="1701801"/>
          </a:xfrm>
          <a:prstGeom prst="rect">
            <a:avLst/>
          </a:prstGeom>
          <a:noFill/>
          <a:ln>
            <a:noFill/>
          </a:ln>
        </p:spPr>
      </p:pic>
      <p:pic>
        <p:nvPicPr>
          <p:cNvPr id="970" name="Google Shape;970;p96"/>
          <p:cNvPicPr preferRelativeResize="0"/>
          <p:nvPr/>
        </p:nvPicPr>
        <p:blipFill rotWithShape="1">
          <a:blip r:embed="rId6">
            <a:alphaModFix/>
          </a:blip>
          <a:srcRect l="19628" r="19809"/>
          <a:stretch/>
        </p:blipFill>
        <p:spPr>
          <a:xfrm>
            <a:off x="4311494" y="1715862"/>
            <a:ext cx="1381475" cy="1199037"/>
          </a:xfrm>
          <a:prstGeom prst="rect">
            <a:avLst/>
          </a:prstGeom>
          <a:noFill/>
          <a:ln>
            <a:noFill/>
          </a:ln>
        </p:spPr>
      </p:pic>
      <p:sp>
        <p:nvSpPr>
          <p:cNvPr id="971" name="Google Shape;971;p96"/>
          <p:cNvSpPr/>
          <p:nvPr/>
        </p:nvSpPr>
        <p:spPr>
          <a:xfrm>
            <a:off x="2930638" y="2022125"/>
            <a:ext cx="1068600" cy="586500"/>
          </a:xfrm>
          <a:prstGeom prst="rightArrow">
            <a:avLst>
              <a:gd name="adj1" fmla="val 50000"/>
              <a:gd name="adj2" fmla="val 50000"/>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6"/>
          <p:cNvSpPr/>
          <p:nvPr/>
        </p:nvSpPr>
        <p:spPr>
          <a:xfrm>
            <a:off x="6005213" y="2022113"/>
            <a:ext cx="1068600" cy="586500"/>
          </a:xfrm>
          <a:prstGeom prst="rightArrow">
            <a:avLst>
              <a:gd name="adj1" fmla="val 50000"/>
              <a:gd name="adj2" fmla="val 50000"/>
            </a:avLst>
          </a:prstGeom>
          <a:noFill/>
          <a:ln w="19050"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6"/>
          <p:cNvSpPr txBox="1"/>
          <p:nvPr/>
        </p:nvSpPr>
        <p:spPr>
          <a:xfrm>
            <a:off x="4311475" y="1179163"/>
            <a:ext cx="13815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Classifier</a:t>
            </a:r>
            <a:endParaRPr sz="2400">
              <a:solidFill>
                <a:srgbClr val="666666"/>
              </a:solidFill>
              <a:latin typeface="Quattrocento Sans"/>
              <a:ea typeface="Quattrocento Sans"/>
              <a:cs typeface="Quattrocento Sans"/>
              <a:sym typeface="Quattrocento Sans"/>
            </a:endParaRPr>
          </a:p>
        </p:txBody>
      </p:sp>
      <p:sp>
        <p:nvSpPr>
          <p:cNvPr id="974" name="Google Shape;974;p96"/>
          <p:cNvSpPr txBox="1"/>
          <p:nvPr/>
        </p:nvSpPr>
        <p:spPr>
          <a:xfrm>
            <a:off x="4058875" y="2983863"/>
            <a:ext cx="1886700" cy="72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solidFill>
                  <a:srgbClr val="666666"/>
                </a:solidFill>
                <a:latin typeface="Quattrocento Sans"/>
                <a:ea typeface="Quattrocento Sans"/>
                <a:cs typeface="Quattrocento Sans"/>
                <a:sym typeface="Quattrocento Sans"/>
              </a:rPr>
              <a:t>99% Accuracy</a:t>
            </a:r>
            <a:endParaRPr sz="2400">
              <a:solidFill>
                <a:srgbClr val="666666"/>
              </a:solidFill>
              <a:latin typeface="Quattrocento Sans"/>
              <a:ea typeface="Quattrocento Sans"/>
              <a:cs typeface="Quattrocento Sans"/>
              <a:sym typeface="Quattrocento Sans"/>
            </a:endParaRPr>
          </a:p>
        </p:txBody>
      </p:sp>
      <p:sp>
        <p:nvSpPr>
          <p:cNvPr id="975" name="Google Shape;975;p96"/>
          <p:cNvSpPr txBox="1"/>
          <p:nvPr/>
        </p:nvSpPr>
        <p:spPr>
          <a:xfrm>
            <a:off x="2375109" y="3962763"/>
            <a:ext cx="4393800" cy="72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666666"/>
                </a:solidFill>
                <a:latin typeface="Quattrocento Sans"/>
                <a:ea typeface="Quattrocento Sans"/>
                <a:cs typeface="Quattrocento Sans"/>
                <a:sym typeface="Quattrocento Sans"/>
              </a:rPr>
              <a:t>Since dataset is skewed hence you will not trust his model</a:t>
            </a:r>
            <a:endParaRPr sz="1800" b="1">
              <a:solidFill>
                <a:srgbClr val="666666"/>
              </a:solidFill>
              <a:latin typeface="Quattrocento Sans"/>
              <a:ea typeface="Quattrocento Sans"/>
              <a:cs typeface="Quattrocento Sans"/>
              <a:sym typeface="Quattrocento Sans"/>
            </a:endParaRPr>
          </a:p>
        </p:txBody>
      </p:sp>
      <p:sp>
        <p:nvSpPr>
          <p:cNvPr id="976" name="Google Shape;976;p96"/>
          <p:cNvSpPr txBox="1"/>
          <p:nvPr/>
        </p:nvSpPr>
        <p:spPr>
          <a:xfrm>
            <a:off x="1153787" y="3494188"/>
            <a:ext cx="1236600" cy="37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Quattrocento Sans"/>
                <a:ea typeface="Quattrocento Sans"/>
                <a:cs typeface="Quattrocento Sans"/>
                <a:sym typeface="Quattrocento Sans"/>
              </a:rPr>
              <a:t>Input</a:t>
            </a:r>
            <a:endParaRPr sz="2400">
              <a:solidFill>
                <a:srgbClr val="666666"/>
              </a:solidFill>
              <a:latin typeface="Quattrocento Sans"/>
              <a:ea typeface="Quattrocento Sans"/>
              <a:cs typeface="Quattrocento Sans"/>
              <a:sym typeface="Quattrocento Sans"/>
            </a:endParaRPr>
          </a:p>
        </p:txBody>
      </p:sp>
      <p:pic>
        <p:nvPicPr>
          <p:cNvPr id="977" name="Google Shape;977;p96"/>
          <p:cNvPicPr preferRelativeResize="0"/>
          <p:nvPr/>
        </p:nvPicPr>
        <p:blipFill>
          <a:blip r:embed="rId7">
            <a:alphaModFix/>
          </a:blip>
          <a:stretch>
            <a:fillRect/>
          </a:stretch>
        </p:blipFill>
        <p:spPr>
          <a:xfrm>
            <a:off x="4563175" y="592564"/>
            <a:ext cx="878100" cy="5865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97"/>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Performing Cross validation in Scikit learn</a:t>
            </a:r>
            <a:endParaRPr sz="3200">
              <a:solidFill>
                <a:srgbClr val="666666"/>
              </a:solidFill>
              <a:latin typeface="Quattrocento Sans"/>
              <a:ea typeface="Quattrocento Sans"/>
              <a:cs typeface="Quattrocento Sans"/>
              <a:sym typeface="Quattrocento Sans"/>
            </a:endParaRPr>
          </a:p>
        </p:txBody>
      </p:sp>
      <p:sp>
        <p:nvSpPr>
          <p:cNvPr id="983" name="Google Shape;983;p97"/>
          <p:cNvSpPr/>
          <p:nvPr/>
        </p:nvSpPr>
        <p:spPr>
          <a:xfrm>
            <a:off x="1813175"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7"/>
          <p:cNvSpPr txBox="1"/>
          <p:nvPr/>
        </p:nvSpPr>
        <p:spPr>
          <a:xfrm>
            <a:off x="1790075"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Accuracy = 95 %</a:t>
            </a:r>
            <a:endParaRPr sz="1800">
              <a:solidFill>
                <a:schemeClr val="dk2"/>
              </a:solidFill>
              <a:latin typeface="Quattrocento Sans"/>
              <a:ea typeface="Quattrocento Sans"/>
              <a:cs typeface="Quattrocento Sans"/>
              <a:sym typeface="Quattrocento Sans"/>
            </a:endParaRPr>
          </a:p>
        </p:txBody>
      </p:sp>
      <p:sp>
        <p:nvSpPr>
          <p:cNvPr id="985" name="Google Shape;985;p97"/>
          <p:cNvSpPr/>
          <p:nvPr/>
        </p:nvSpPr>
        <p:spPr>
          <a:xfrm>
            <a:off x="5397650" y="1517388"/>
            <a:ext cx="1831800" cy="117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7"/>
          <p:cNvSpPr txBox="1"/>
          <p:nvPr/>
        </p:nvSpPr>
        <p:spPr>
          <a:xfrm>
            <a:off x="5374550" y="1796238"/>
            <a:ext cx="1878000" cy="6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Accuracy = 90 %</a:t>
            </a:r>
            <a:endParaRPr sz="1800">
              <a:solidFill>
                <a:schemeClr val="dk2"/>
              </a:solidFill>
              <a:latin typeface="Quattrocento Sans"/>
              <a:ea typeface="Quattrocento Sans"/>
              <a:cs typeface="Quattrocento Sans"/>
              <a:sym typeface="Quattrocento Sans"/>
            </a:endParaRPr>
          </a:p>
        </p:txBody>
      </p:sp>
      <p:sp>
        <p:nvSpPr>
          <p:cNvPr id="987" name="Google Shape;987;p97"/>
          <p:cNvSpPr txBox="1"/>
          <p:nvPr/>
        </p:nvSpPr>
        <p:spPr>
          <a:xfrm>
            <a:off x="1813175" y="2847138"/>
            <a:ext cx="16605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SGDClassifier</a:t>
            </a:r>
            <a:endParaRPr sz="1800">
              <a:solidFill>
                <a:schemeClr val="dk2"/>
              </a:solidFill>
              <a:latin typeface="Quattrocento Sans"/>
              <a:ea typeface="Quattrocento Sans"/>
              <a:cs typeface="Quattrocento Sans"/>
              <a:sym typeface="Quattrocento Sans"/>
            </a:endParaRPr>
          </a:p>
        </p:txBody>
      </p:sp>
      <p:sp>
        <p:nvSpPr>
          <p:cNvPr id="988" name="Google Shape;988;p97"/>
          <p:cNvSpPr txBox="1"/>
          <p:nvPr/>
        </p:nvSpPr>
        <p:spPr>
          <a:xfrm>
            <a:off x="5298350" y="2847150"/>
            <a:ext cx="2030400" cy="91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Dumb Classifier - Never5 Classifier</a:t>
            </a:r>
            <a:endParaRPr sz="1800">
              <a:solidFill>
                <a:schemeClr val="dk2"/>
              </a:solidFill>
              <a:latin typeface="Quattrocento Sans"/>
              <a:ea typeface="Quattrocento Sans"/>
              <a:cs typeface="Quattrocento Sans"/>
              <a:sym typeface="Quattrocento Sans"/>
            </a:endParaRPr>
          </a:p>
        </p:txBody>
      </p:sp>
      <p:sp>
        <p:nvSpPr>
          <p:cNvPr id="989" name="Google Shape;989;p97"/>
          <p:cNvSpPr txBox="1"/>
          <p:nvPr/>
        </p:nvSpPr>
        <p:spPr>
          <a:xfrm>
            <a:off x="357150" y="4054308"/>
            <a:ext cx="8429700" cy="361500"/>
          </a:xfrm>
          <a:prstGeom prst="rect">
            <a:avLst/>
          </a:prstGeom>
          <a:noFill/>
          <a:ln>
            <a:noFill/>
          </a:ln>
        </p:spPr>
        <p:txBody>
          <a:bodyPr spcFirstLastPara="1" wrap="square" lIns="58925" tIns="58925" rIns="58925" bIns="58925" anchor="ctr" anchorCtr="0">
            <a:noAutofit/>
          </a:bodyPr>
          <a:lstStyle/>
          <a:p>
            <a:pPr marL="0" lvl="0" indent="0" algn="ctr" rtl="0">
              <a:spcBef>
                <a:spcPts val="0"/>
              </a:spcBef>
              <a:spcAft>
                <a:spcPts val="0"/>
              </a:spcAft>
              <a:buNone/>
            </a:pPr>
            <a:r>
              <a:rPr lang="en" sz="2300">
                <a:solidFill>
                  <a:srgbClr val="666666"/>
                </a:solidFill>
                <a:latin typeface="Quattrocento Sans"/>
                <a:ea typeface="Quattrocento Sans"/>
                <a:cs typeface="Quattrocento Sans"/>
                <a:sym typeface="Quattrocento Sans"/>
              </a:rPr>
              <a:t>We need a better measure of performance for the classifier</a:t>
            </a:r>
            <a:endParaRPr sz="23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98"/>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995" name="Google Shape;995;p98"/>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996" name="Google Shape;996;p98"/>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997" name="Google Shape;997;p98"/>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998" name="Google Shape;998;p98"/>
          <p:cNvCxnSpPr>
            <a:stCxn id="995" idx="3"/>
            <a:endCxn id="996"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999" name="Google Shape;999;p98"/>
          <p:cNvCxnSpPr>
            <a:stCxn id="996" idx="3"/>
            <a:endCxn id="997"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1000" name="Google Shape;1000;p98"/>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1001" name="Google Shape;1001;p98"/>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002" name="Google Shape;1002;p98"/>
          <p:cNvSpPr/>
          <p:nvPr/>
        </p:nvSpPr>
        <p:spPr>
          <a:xfrm>
            <a:off x="670175" y="3363642"/>
            <a:ext cx="953100" cy="10674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1003" name="Google Shape;1003;p98"/>
          <p:cNvSpPr/>
          <p:nvPr/>
        </p:nvSpPr>
        <p:spPr>
          <a:xfrm>
            <a:off x="1982274" y="3363662"/>
            <a:ext cx="953100" cy="649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Confusion Matrix</a:t>
            </a:r>
            <a:endParaRPr sz="1200" b="1">
              <a:solidFill>
                <a:srgbClr val="666666"/>
              </a:solidFill>
              <a:latin typeface="Quattrocento Sans"/>
              <a:ea typeface="Quattrocento Sans"/>
              <a:cs typeface="Quattrocento Sans"/>
              <a:sym typeface="Quattrocento Sans"/>
            </a:endParaRPr>
          </a:p>
        </p:txBody>
      </p:sp>
      <p:sp>
        <p:nvSpPr>
          <p:cNvPr id="1004" name="Google Shape;1004;p98"/>
          <p:cNvSpPr/>
          <p:nvPr/>
        </p:nvSpPr>
        <p:spPr>
          <a:xfrm>
            <a:off x="3261167"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1005" name="Google Shape;1005;p98"/>
          <p:cNvSpPr/>
          <p:nvPr/>
        </p:nvSpPr>
        <p:spPr>
          <a:xfrm>
            <a:off x="4540059"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1006" name="Google Shape;1006;p98"/>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1007" name="Google Shape;1007;p98"/>
          <p:cNvSpPr/>
          <p:nvPr/>
        </p:nvSpPr>
        <p:spPr>
          <a:xfrm>
            <a:off x="7104833"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1008" name="Google Shape;1008;p98"/>
          <p:cNvCxnSpPr>
            <a:stCxn id="1000" idx="2"/>
            <a:endCxn id="1006"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1009" name="Google Shape;1009;p98"/>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1010" name="Google Shape;1010;p98"/>
          <p:cNvCxnSpPr>
            <a:stCxn id="1004"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011" name="Google Shape;1011;p98"/>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012" name="Google Shape;1012;p98"/>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013" name="Google Shape;1013;p98"/>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014" name="Google Shape;1014;p98"/>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99"/>
          <p:cNvPicPr preferRelativeResize="0"/>
          <p:nvPr/>
        </p:nvPicPr>
        <p:blipFill>
          <a:blip r:embed="rId3">
            <a:alphaModFix/>
          </a:blip>
          <a:stretch>
            <a:fillRect/>
          </a:stretch>
        </p:blipFill>
        <p:spPr>
          <a:xfrm>
            <a:off x="2547938" y="1476375"/>
            <a:ext cx="4048125" cy="2190750"/>
          </a:xfrm>
          <a:prstGeom prst="rect">
            <a:avLst/>
          </a:prstGeom>
          <a:noFill/>
          <a:ln>
            <a:noFill/>
          </a:ln>
        </p:spPr>
      </p:pic>
      <p:sp>
        <p:nvSpPr>
          <p:cNvPr id="1020" name="Google Shape;1020;p99"/>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 </a:t>
            </a:r>
            <a:endParaRPr sz="3200">
              <a:solidFill>
                <a:srgbClr val="666666"/>
              </a:solidFill>
              <a:latin typeface="Quattrocento Sans"/>
              <a:ea typeface="Quattrocento Sans"/>
              <a:cs typeface="Quattrocento Sans"/>
              <a:sym typeface="Quattrocento Sans"/>
            </a:endParaRPr>
          </a:p>
        </p:txBody>
      </p:sp>
      <p:pic>
        <p:nvPicPr>
          <p:cNvPr id="3" name="Picture 2">
            <a:extLst>
              <a:ext uri="{FF2B5EF4-FFF2-40B4-BE49-F238E27FC236}">
                <a16:creationId xmlns:a16="http://schemas.microsoft.com/office/drawing/2014/main" id="{3730707E-8AF1-44E0-E318-B4EB3BF82450}"/>
              </a:ext>
            </a:extLst>
          </p:cNvPr>
          <p:cNvPicPr>
            <a:picLocks noChangeAspect="1"/>
          </p:cNvPicPr>
          <p:nvPr/>
        </p:nvPicPr>
        <p:blipFill>
          <a:blip r:embed="rId4"/>
          <a:stretch>
            <a:fillRect/>
          </a:stretch>
        </p:blipFill>
        <p:spPr>
          <a:xfrm>
            <a:off x="9708" y="0"/>
            <a:ext cx="9124584" cy="5143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pic>
        <p:nvPicPr>
          <p:cNvPr id="1025" name="Google Shape;1025;p100"/>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026" name="Google Shape;1026;p100"/>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027" name="Google Shape;1027;p100"/>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028" name="Google Shape;1028;p100"/>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029" name="Google Shape;1029;p100"/>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030" name="Google Shape;1030;p100"/>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00"/>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032" name="Google Shape;1032;p100"/>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33" name="Google Shape;1033;p100"/>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2"/>
                  </a:ext>
                </a:extLst>
              </a:tr>
            </a:tbl>
          </a:graphicData>
        </a:graphic>
      </p:graphicFrame>
      <p:sp>
        <p:nvSpPr>
          <p:cNvPr id="1034" name="Google Shape;1034;p100"/>
          <p:cNvSpPr txBox="1"/>
          <p:nvPr/>
        </p:nvSpPr>
        <p:spPr>
          <a:xfrm>
            <a:off x="2144625" y="4148900"/>
            <a:ext cx="47328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Sample Confusion Matrix of 5-Detector</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pic>
        <p:nvPicPr>
          <p:cNvPr id="1039" name="Google Shape;1039;p101"/>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040" name="Google Shape;1040;p101"/>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041" name="Google Shape;1041;p101"/>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042" name="Google Shape;1042;p101"/>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043" name="Google Shape;1043;p101"/>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044" name="Google Shape;1044;p101"/>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01"/>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046" name="Google Shape;1046;p101"/>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01"/>
          <p:cNvSpPr txBox="1"/>
          <p:nvPr/>
        </p:nvSpPr>
        <p:spPr>
          <a:xfrm>
            <a:off x="3328650" y="4349625"/>
            <a:ext cx="24867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TN - True Negatives</a:t>
            </a:r>
            <a:endParaRPr sz="1800" b="1">
              <a:solidFill>
                <a:srgbClr val="666666"/>
              </a:solidFill>
              <a:latin typeface="Quattrocento Sans"/>
              <a:ea typeface="Quattrocento Sans"/>
              <a:cs typeface="Quattrocento Sans"/>
              <a:sym typeface="Quattrocento Sans"/>
            </a:endParaRPr>
          </a:p>
        </p:txBody>
      </p:sp>
      <p:graphicFrame>
        <p:nvGraphicFramePr>
          <p:cNvPr id="1048" name="Google Shape;1048;p101"/>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lnB w="38100"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lnR w="38100" cap="flat" cmpd="sng">
                      <a:solidFill>
                        <a:srgbClr val="38761D"/>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lnR w="38100" cap="flat" cmpd="sng">
                      <a:solidFill>
                        <a:srgbClr val="38761D"/>
                      </a:solidFill>
                      <a:prstDash val="dash"/>
                      <a:round/>
                      <a:headEnd type="none" w="sm" len="sm"/>
                      <a:tailEnd type="none" w="sm" len="sm"/>
                    </a:lnR>
                    <a:lnT w="38100" cap="flat" cmpd="sng">
                      <a:solidFill>
                        <a:srgbClr val="38761D"/>
                      </a:solidFill>
                      <a:prstDash val="dash"/>
                      <a:round/>
                      <a:headEnd type="none" w="sm" len="sm"/>
                      <a:tailEnd type="none" w="sm" len="sm"/>
                    </a:lnT>
                    <a:lnB w="38100" cap="flat" cmpd="sng">
                      <a:solidFill>
                        <a:srgbClr val="38761D"/>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T w="38100" cap="flat" cmpd="sng">
                      <a:solidFill>
                        <a:srgbClr val="38761D"/>
                      </a:solidFill>
                      <a:prstDash val="dash"/>
                      <a:round/>
                      <a:headEnd type="none" w="sm" len="sm"/>
                      <a:tailEnd type="none" w="sm" len="sm"/>
                    </a:lnT>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2"/>
                  </a:ext>
                </a:extLst>
              </a:tr>
            </a:tbl>
          </a:graphicData>
        </a:graphic>
      </p:graphicFrame>
      <p:sp>
        <p:nvSpPr>
          <p:cNvPr id="1049" name="Google Shape;1049;p101"/>
          <p:cNvSpPr/>
          <p:nvPr/>
        </p:nvSpPr>
        <p:spPr>
          <a:xfrm rot="-816559">
            <a:off x="2171843" y="361580"/>
            <a:ext cx="1259668" cy="1150379"/>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050" name="Google Shape;1050;p101"/>
          <p:cNvSpPr txBox="1"/>
          <p:nvPr/>
        </p:nvSpPr>
        <p:spPr>
          <a:xfrm>
            <a:off x="2451700" y="74005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02"/>
          <p:cNvSpPr/>
          <p:nvPr/>
        </p:nvSpPr>
        <p:spPr>
          <a:xfrm>
            <a:off x="6650150" y="1375200"/>
            <a:ext cx="1611000" cy="3298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6" name="Google Shape;1056;p102"/>
          <p:cNvPicPr preferRelativeResize="0"/>
          <p:nvPr/>
        </p:nvPicPr>
        <p:blipFill>
          <a:blip r:embed="rId3">
            <a:alphaModFix/>
          </a:blip>
          <a:stretch>
            <a:fillRect/>
          </a:stretch>
        </p:blipFill>
        <p:spPr>
          <a:xfrm>
            <a:off x="3183438" y="1875725"/>
            <a:ext cx="1610925" cy="743750"/>
          </a:xfrm>
          <a:prstGeom prst="rect">
            <a:avLst/>
          </a:prstGeom>
          <a:noFill/>
          <a:ln>
            <a:noFill/>
          </a:ln>
        </p:spPr>
      </p:pic>
      <p:pic>
        <p:nvPicPr>
          <p:cNvPr id="1057" name="Google Shape;1057;p102"/>
          <p:cNvPicPr preferRelativeResize="0"/>
          <p:nvPr/>
        </p:nvPicPr>
        <p:blipFill>
          <a:blip r:embed="rId4">
            <a:alphaModFix/>
          </a:blip>
          <a:stretch>
            <a:fillRect/>
          </a:stretch>
        </p:blipFill>
        <p:spPr>
          <a:xfrm>
            <a:off x="5430938" y="1941375"/>
            <a:ext cx="699925" cy="612425"/>
          </a:xfrm>
          <a:prstGeom prst="rect">
            <a:avLst/>
          </a:prstGeom>
          <a:noFill/>
          <a:ln>
            <a:noFill/>
          </a:ln>
        </p:spPr>
      </p:pic>
      <p:pic>
        <p:nvPicPr>
          <p:cNvPr id="1058" name="Google Shape;1058;p102"/>
          <p:cNvPicPr preferRelativeResize="0"/>
          <p:nvPr/>
        </p:nvPicPr>
        <p:blipFill>
          <a:blip r:embed="rId5">
            <a:alphaModFix/>
          </a:blip>
          <a:stretch>
            <a:fillRect/>
          </a:stretch>
        </p:blipFill>
        <p:spPr>
          <a:xfrm>
            <a:off x="3329025" y="3181625"/>
            <a:ext cx="1427450" cy="393375"/>
          </a:xfrm>
          <a:prstGeom prst="rect">
            <a:avLst/>
          </a:prstGeom>
          <a:noFill/>
          <a:ln>
            <a:noFill/>
          </a:ln>
        </p:spPr>
      </p:pic>
      <p:pic>
        <p:nvPicPr>
          <p:cNvPr id="1059" name="Google Shape;1059;p102"/>
          <p:cNvPicPr preferRelativeResize="0"/>
          <p:nvPr/>
        </p:nvPicPr>
        <p:blipFill>
          <a:blip r:embed="rId6">
            <a:alphaModFix/>
          </a:blip>
          <a:stretch>
            <a:fillRect/>
          </a:stretch>
        </p:blipFill>
        <p:spPr>
          <a:xfrm>
            <a:off x="5067163" y="3102443"/>
            <a:ext cx="1427450" cy="551744"/>
          </a:xfrm>
          <a:prstGeom prst="rect">
            <a:avLst/>
          </a:prstGeom>
          <a:noFill/>
          <a:ln>
            <a:noFill/>
          </a:ln>
        </p:spPr>
      </p:pic>
      <p:sp>
        <p:nvSpPr>
          <p:cNvPr id="1060" name="Google Shape;1060;p102"/>
          <p:cNvSpPr txBox="1"/>
          <p:nvPr/>
        </p:nvSpPr>
        <p:spPr>
          <a:xfrm>
            <a:off x="3874250" y="9795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061" name="Google Shape;1061;p102"/>
          <p:cNvSpPr/>
          <p:nvPr/>
        </p:nvSpPr>
        <p:spPr>
          <a:xfrm rot="5400000">
            <a:off x="4184009" y="-5578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02"/>
          <p:cNvSpPr txBox="1"/>
          <p:nvPr/>
        </p:nvSpPr>
        <p:spPr>
          <a:xfrm>
            <a:off x="0" y="236333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063" name="Google Shape;1063;p102"/>
          <p:cNvSpPr/>
          <p:nvPr/>
        </p:nvSpPr>
        <p:spPr>
          <a:xfrm>
            <a:off x="923834" y="166298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02"/>
          <p:cNvSpPr txBox="1"/>
          <p:nvPr/>
        </p:nvSpPr>
        <p:spPr>
          <a:xfrm>
            <a:off x="3328650" y="4349625"/>
            <a:ext cx="24867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TN - True Negatives</a:t>
            </a:r>
            <a:endParaRPr sz="1800" b="1">
              <a:solidFill>
                <a:srgbClr val="666666"/>
              </a:solidFill>
              <a:latin typeface="Quattrocento Sans"/>
              <a:ea typeface="Quattrocento Sans"/>
              <a:cs typeface="Quattrocento Sans"/>
              <a:sym typeface="Quattrocento Sans"/>
            </a:endParaRPr>
          </a:p>
        </p:txBody>
      </p:sp>
      <p:graphicFrame>
        <p:nvGraphicFramePr>
          <p:cNvPr id="1065" name="Google Shape;1065;p102"/>
          <p:cNvGraphicFramePr/>
          <p:nvPr/>
        </p:nvGraphicFramePr>
        <p:xfrm>
          <a:off x="1714125" y="123607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lnB w="38100" cap="flat" cmpd="sng">
                      <a:solidFill>
                        <a:srgbClr val="38761D"/>
                      </a:solidFill>
                      <a:prstDash val="dash"/>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lnR w="38100" cap="flat" cmpd="sng">
                      <a:solidFill>
                        <a:srgbClr val="38761D"/>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lnR w="38100" cap="flat" cmpd="sng">
                      <a:solidFill>
                        <a:srgbClr val="38761D"/>
                      </a:solidFill>
                      <a:prstDash val="dash"/>
                      <a:round/>
                      <a:headEnd type="none" w="sm" len="sm"/>
                      <a:tailEnd type="none" w="sm" len="sm"/>
                    </a:lnR>
                    <a:lnT w="38100" cap="flat" cmpd="sng">
                      <a:solidFill>
                        <a:srgbClr val="38761D"/>
                      </a:solidFill>
                      <a:prstDash val="dash"/>
                      <a:round/>
                      <a:headEnd type="none" w="sm" len="sm"/>
                      <a:tailEnd type="none" w="sm" len="sm"/>
                    </a:lnT>
                    <a:lnB w="38100" cap="flat" cmpd="sng">
                      <a:solidFill>
                        <a:srgbClr val="38761D"/>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T w="38100" cap="flat" cmpd="sng">
                      <a:solidFill>
                        <a:srgbClr val="38761D"/>
                      </a:solidFill>
                      <a:prstDash val="dash"/>
                      <a:round/>
                      <a:headEnd type="none" w="sm" len="sm"/>
                      <a:tailEnd type="none" w="sm" len="sm"/>
                    </a:lnT>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2"/>
                  </a:ext>
                </a:extLst>
              </a:tr>
            </a:tbl>
          </a:graphicData>
        </a:graphic>
      </p:graphicFrame>
      <p:pic>
        <p:nvPicPr>
          <p:cNvPr id="1066" name="Google Shape;1066;p102"/>
          <p:cNvPicPr preferRelativeResize="0"/>
          <p:nvPr/>
        </p:nvPicPr>
        <p:blipFill rotWithShape="1">
          <a:blip r:embed="rId7">
            <a:alphaModFix/>
          </a:blip>
          <a:srcRect r="76833" b="73971"/>
          <a:stretch/>
        </p:blipFill>
        <p:spPr>
          <a:xfrm>
            <a:off x="7133788" y="1375188"/>
            <a:ext cx="661975" cy="743750"/>
          </a:xfrm>
          <a:prstGeom prst="rect">
            <a:avLst/>
          </a:prstGeom>
          <a:noFill/>
          <a:ln>
            <a:noFill/>
          </a:ln>
        </p:spPr>
      </p:pic>
      <p:sp>
        <p:nvSpPr>
          <p:cNvPr id="1067" name="Google Shape;1067;p102"/>
          <p:cNvSpPr txBox="1"/>
          <p:nvPr/>
        </p:nvSpPr>
        <p:spPr>
          <a:xfrm>
            <a:off x="7001274" y="3362725"/>
            <a:ext cx="9270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5</a:t>
            </a:r>
            <a:endParaRPr sz="1800">
              <a:solidFill>
                <a:srgbClr val="666666"/>
              </a:solidFill>
              <a:latin typeface="Quattrocento Sans"/>
              <a:ea typeface="Quattrocento Sans"/>
              <a:cs typeface="Quattrocento Sans"/>
              <a:sym typeface="Quattrocento Sans"/>
            </a:endParaRPr>
          </a:p>
        </p:txBody>
      </p:sp>
      <p:sp>
        <p:nvSpPr>
          <p:cNvPr id="1068" name="Google Shape;1068;p102"/>
          <p:cNvSpPr/>
          <p:nvPr/>
        </p:nvSpPr>
        <p:spPr>
          <a:xfrm>
            <a:off x="7186363" y="2363338"/>
            <a:ext cx="556800" cy="905100"/>
          </a:xfrm>
          <a:prstGeom prst="down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02"/>
          <p:cNvSpPr txBox="1"/>
          <p:nvPr/>
        </p:nvSpPr>
        <p:spPr>
          <a:xfrm>
            <a:off x="6756800" y="608725"/>
            <a:ext cx="16110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66666"/>
                </a:solidFill>
                <a:latin typeface="Quattrocento Sans"/>
                <a:ea typeface="Quattrocento Sans"/>
                <a:cs typeface="Quattrocento Sans"/>
                <a:sym typeface="Quattrocento Sans"/>
              </a:rPr>
              <a:t>( Actual Image )</a:t>
            </a:r>
            <a:endParaRPr sz="1600">
              <a:solidFill>
                <a:srgbClr val="666666"/>
              </a:solidFill>
              <a:latin typeface="Quattrocento Sans"/>
              <a:ea typeface="Quattrocento Sans"/>
              <a:cs typeface="Quattrocento Sans"/>
              <a:sym typeface="Quattrocento Sans"/>
            </a:endParaRPr>
          </a:p>
        </p:txBody>
      </p:sp>
      <p:sp>
        <p:nvSpPr>
          <p:cNvPr id="1070" name="Google Shape;1070;p102"/>
          <p:cNvSpPr txBox="1"/>
          <p:nvPr/>
        </p:nvSpPr>
        <p:spPr>
          <a:xfrm>
            <a:off x="7080650" y="4268325"/>
            <a:ext cx="18243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 Predicted Class )</a:t>
            </a:r>
            <a:endParaRPr sz="1600">
              <a:solidFill>
                <a:srgbClr val="666666"/>
              </a:solidFill>
              <a:latin typeface="Quattrocento Sans"/>
              <a:ea typeface="Quattrocento Sans"/>
              <a:cs typeface="Quattrocento Sans"/>
              <a:sym typeface="Quattrocento Sans"/>
            </a:endParaRPr>
          </a:p>
        </p:txBody>
      </p:sp>
      <p:cxnSp>
        <p:nvCxnSpPr>
          <p:cNvPr id="1071" name="Google Shape;1071;p102"/>
          <p:cNvCxnSpPr>
            <a:endCxn id="1066" idx="0"/>
          </p:cNvCxnSpPr>
          <p:nvPr/>
        </p:nvCxnSpPr>
        <p:spPr>
          <a:xfrm flipH="1">
            <a:off x="7464775" y="966588"/>
            <a:ext cx="39900" cy="408600"/>
          </a:xfrm>
          <a:prstGeom prst="straightConnector1">
            <a:avLst/>
          </a:prstGeom>
          <a:noFill/>
          <a:ln w="28575" cap="flat" cmpd="sng">
            <a:solidFill>
              <a:schemeClr val="dk2"/>
            </a:solidFill>
            <a:prstDash val="solid"/>
            <a:round/>
            <a:headEnd type="none" w="med" len="med"/>
            <a:tailEnd type="triangle" w="med" len="med"/>
          </a:ln>
        </p:spPr>
      </p:cxnSp>
      <p:cxnSp>
        <p:nvCxnSpPr>
          <p:cNvPr id="1072" name="Google Shape;1072;p102"/>
          <p:cNvCxnSpPr>
            <a:stCxn id="1070" idx="0"/>
            <a:endCxn id="1067" idx="2"/>
          </p:cNvCxnSpPr>
          <p:nvPr/>
        </p:nvCxnSpPr>
        <p:spPr>
          <a:xfrm rot="10800000">
            <a:off x="7464800" y="3827625"/>
            <a:ext cx="528000" cy="440700"/>
          </a:xfrm>
          <a:prstGeom prst="straightConnector1">
            <a:avLst/>
          </a:prstGeom>
          <a:noFill/>
          <a:ln w="28575" cap="flat" cmpd="sng">
            <a:solidFill>
              <a:schemeClr val="dk2"/>
            </a:solidFill>
            <a:prstDash val="solid"/>
            <a:round/>
            <a:headEnd type="none" w="med" len="med"/>
            <a:tailEnd type="triangle" w="med" len="med"/>
          </a:ln>
        </p:spPr>
      </p:cxnSp>
      <p:sp>
        <p:nvSpPr>
          <p:cNvPr id="1073" name="Google Shape;1073;p102"/>
          <p:cNvSpPr/>
          <p:nvPr/>
        </p:nvSpPr>
        <p:spPr>
          <a:xfrm rot="-816559">
            <a:off x="1741343" y="349830"/>
            <a:ext cx="1259668" cy="1150379"/>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074" name="Google Shape;1074;p102"/>
          <p:cNvSpPr txBox="1"/>
          <p:nvPr/>
        </p:nvSpPr>
        <p:spPr>
          <a:xfrm>
            <a:off x="2021200" y="72830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03"/>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080" name="Google Shape;1080;p103"/>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081" name="Google Shape;1081;p103"/>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082" name="Google Shape;1082;p103"/>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083" name="Google Shape;1083;p103"/>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084" name="Google Shape;1084;p103"/>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03"/>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086" name="Google Shape;1086;p103"/>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03"/>
          <p:cNvSpPr txBox="1"/>
          <p:nvPr/>
        </p:nvSpPr>
        <p:spPr>
          <a:xfrm>
            <a:off x="3435900" y="4258775"/>
            <a:ext cx="22722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FP - False Positives</a:t>
            </a:r>
            <a:endParaRPr sz="1800" b="1">
              <a:solidFill>
                <a:srgbClr val="666666"/>
              </a:solidFill>
              <a:latin typeface="Quattrocento Sans"/>
              <a:ea typeface="Quattrocento Sans"/>
              <a:cs typeface="Quattrocento Sans"/>
              <a:sym typeface="Quattrocento Sans"/>
            </a:endParaRPr>
          </a:p>
        </p:txBody>
      </p:sp>
      <p:graphicFrame>
        <p:nvGraphicFramePr>
          <p:cNvPr id="1088" name="Google Shape;1088;p103"/>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38100" cap="flat" cmpd="sng">
                      <a:solidFill>
                        <a:srgbClr val="CC4125"/>
                      </a:solidFill>
                      <a:prstDash val="dash"/>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38100" cap="flat" cmpd="sng">
                      <a:solidFill>
                        <a:srgbClr val="CC4125"/>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lnR w="38100" cap="flat" cmpd="sng">
                      <a:solidFill>
                        <a:srgbClr val="CC4125"/>
                      </a:solidFill>
                      <a:prstDash val="dash"/>
                      <a:round/>
                      <a:headEnd type="none" w="sm" len="sm"/>
                      <a:tailEnd type="none" w="sm" len="sm"/>
                    </a:lnR>
                    <a:lnT w="38100" cap="flat" cmpd="sng">
                      <a:solidFill>
                        <a:srgbClr val="CC4125"/>
                      </a:solidFill>
                      <a:prstDash val="dash"/>
                      <a:round/>
                      <a:headEnd type="none" w="sm" len="sm"/>
                      <a:tailEnd type="none" w="sm" len="sm"/>
                    </a:lnT>
                    <a:lnB w="38100" cap="flat" cmpd="sng">
                      <a:solidFill>
                        <a:srgbClr val="CC4125"/>
                      </a:solidFill>
                      <a:prstDash val="dash"/>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T w="38100" cap="flat" cmpd="sng">
                      <a:solidFill>
                        <a:srgbClr val="CC4125"/>
                      </a:solidFill>
                      <a:prstDash val="dash"/>
                      <a:round/>
                      <a:headEnd type="none" w="sm" len="sm"/>
                      <a:tailEnd type="none" w="sm" len="sm"/>
                    </a:lnT>
                  </a:tcPr>
                </a:tc>
                <a:extLst>
                  <a:ext uri="{0D108BD9-81ED-4DB2-BD59-A6C34878D82A}">
                    <a16:rowId xmlns:a16="http://schemas.microsoft.com/office/drawing/2014/main" val="10002"/>
                  </a:ext>
                </a:extLst>
              </a:tr>
            </a:tbl>
          </a:graphicData>
        </a:graphic>
      </p:graphicFrame>
      <p:sp>
        <p:nvSpPr>
          <p:cNvPr id="1089" name="Google Shape;1089;p103"/>
          <p:cNvSpPr/>
          <p:nvPr/>
        </p:nvSpPr>
        <p:spPr>
          <a:xfrm rot="2700000">
            <a:off x="6083631" y="277887"/>
            <a:ext cx="1259640" cy="11501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090" name="Google Shape;1090;p103"/>
          <p:cNvSpPr txBox="1"/>
          <p:nvPr/>
        </p:nvSpPr>
        <p:spPr>
          <a:xfrm>
            <a:off x="6363500" y="656325"/>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FP</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aphicFrame>
        <p:nvGraphicFramePr>
          <p:cNvPr id="1095" name="Google Shape;1095;p104"/>
          <p:cNvGraphicFramePr/>
          <p:nvPr/>
        </p:nvGraphicFramePr>
        <p:xfrm>
          <a:off x="1714125" y="123607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38100" cap="flat" cmpd="sng">
                      <a:solidFill>
                        <a:srgbClr val="CC4125"/>
                      </a:solidFill>
                      <a:prstDash val="dash"/>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38100" cap="flat" cmpd="sng">
                      <a:solidFill>
                        <a:srgbClr val="CC4125"/>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lnR w="38100" cap="flat" cmpd="sng">
                      <a:solidFill>
                        <a:srgbClr val="CC4125"/>
                      </a:solidFill>
                      <a:prstDash val="dash"/>
                      <a:round/>
                      <a:headEnd type="none" w="sm" len="sm"/>
                      <a:tailEnd type="none" w="sm" len="sm"/>
                    </a:lnR>
                    <a:lnT w="38100" cap="flat" cmpd="sng">
                      <a:solidFill>
                        <a:srgbClr val="CC4125"/>
                      </a:solidFill>
                      <a:prstDash val="dash"/>
                      <a:round/>
                      <a:headEnd type="none" w="sm" len="sm"/>
                      <a:tailEnd type="none" w="sm" len="sm"/>
                    </a:lnT>
                    <a:lnB w="38100" cap="flat" cmpd="sng">
                      <a:solidFill>
                        <a:srgbClr val="CC4125"/>
                      </a:solidFill>
                      <a:prstDash val="dash"/>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T w="38100" cap="flat" cmpd="sng">
                      <a:solidFill>
                        <a:srgbClr val="CC4125"/>
                      </a:solidFill>
                      <a:prstDash val="dash"/>
                      <a:round/>
                      <a:headEnd type="none" w="sm" len="sm"/>
                      <a:tailEnd type="none" w="sm" len="sm"/>
                    </a:lnT>
                  </a:tcPr>
                </a:tc>
                <a:extLst>
                  <a:ext uri="{0D108BD9-81ED-4DB2-BD59-A6C34878D82A}">
                    <a16:rowId xmlns:a16="http://schemas.microsoft.com/office/drawing/2014/main" val="10002"/>
                  </a:ext>
                </a:extLst>
              </a:tr>
            </a:tbl>
          </a:graphicData>
        </a:graphic>
      </p:graphicFrame>
      <p:sp>
        <p:nvSpPr>
          <p:cNvPr id="1096" name="Google Shape;1096;p104"/>
          <p:cNvSpPr/>
          <p:nvPr/>
        </p:nvSpPr>
        <p:spPr>
          <a:xfrm>
            <a:off x="6650150" y="1037875"/>
            <a:ext cx="1664100" cy="367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7" name="Google Shape;1097;p104"/>
          <p:cNvPicPr preferRelativeResize="0"/>
          <p:nvPr/>
        </p:nvPicPr>
        <p:blipFill rotWithShape="1">
          <a:blip r:embed="rId3">
            <a:alphaModFix/>
          </a:blip>
          <a:srcRect r="76833" b="73971"/>
          <a:stretch/>
        </p:blipFill>
        <p:spPr>
          <a:xfrm>
            <a:off x="7133788" y="1375188"/>
            <a:ext cx="661975" cy="743750"/>
          </a:xfrm>
          <a:prstGeom prst="rect">
            <a:avLst/>
          </a:prstGeom>
          <a:noFill/>
          <a:ln>
            <a:noFill/>
          </a:ln>
        </p:spPr>
      </p:pic>
      <p:sp>
        <p:nvSpPr>
          <p:cNvPr id="1098" name="Google Shape;1098;p104"/>
          <p:cNvSpPr txBox="1"/>
          <p:nvPr/>
        </p:nvSpPr>
        <p:spPr>
          <a:xfrm>
            <a:off x="7001274" y="3362725"/>
            <a:ext cx="9270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5</a:t>
            </a:r>
            <a:endParaRPr sz="1800">
              <a:solidFill>
                <a:srgbClr val="666666"/>
              </a:solidFill>
              <a:latin typeface="Quattrocento Sans"/>
              <a:ea typeface="Quattrocento Sans"/>
              <a:cs typeface="Quattrocento Sans"/>
              <a:sym typeface="Quattrocento Sans"/>
            </a:endParaRPr>
          </a:p>
        </p:txBody>
      </p:sp>
      <p:sp>
        <p:nvSpPr>
          <p:cNvPr id="1099" name="Google Shape;1099;p104"/>
          <p:cNvSpPr/>
          <p:nvPr/>
        </p:nvSpPr>
        <p:spPr>
          <a:xfrm>
            <a:off x="7186363" y="2363338"/>
            <a:ext cx="556800" cy="905100"/>
          </a:xfrm>
          <a:prstGeom prst="down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04"/>
          <p:cNvSpPr txBox="1"/>
          <p:nvPr/>
        </p:nvSpPr>
        <p:spPr>
          <a:xfrm>
            <a:off x="6768350" y="608725"/>
            <a:ext cx="16110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66666"/>
                </a:solidFill>
                <a:latin typeface="Quattrocento Sans"/>
                <a:ea typeface="Quattrocento Sans"/>
                <a:cs typeface="Quattrocento Sans"/>
                <a:sym typeface="Quattrocento Sans"/>
              </a:rPr>
              <a:t>( Actual Image )</a:t>
            </a:r>
            <a:endParaRPr sz="1600">
              <a:solidFill>
                <a:srgbClr val="666666"/>
              </a:solidFill>
              <a:latin typeface="Quattrocento Sans"/>
              <a:ea typeface="Quattrocento Sans"/>
              <a:cs typeface="Quattrocento Sans"/>
              <a:sym typeface="Quattrocento Sans"/>
            </a:endParaRPr>
          </a:p>
        </p:txBody>
      </p:sp>
      <p:sp>
        <p:nvSpPr>
          <p:cNvPr id="1101" name="Google Shape;1101;p104"/>
          <p:cNvSpPr txBox="1"/>
          <p:nvPr/>
        </p:nvSpPr>
        <p:spPr>
          <a:xfrm>
            <a:off x="6650150" y="4256575"/>
            <a:ext cx="18243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 Predicted Class )</a:t>
            </a:r>
            <a:endParaRPr sz="1600">
              <a:solidFill>
                <a:srgbClr val="666666"/>
              </a:solidFill>
              <a:latin typeface="Quattrocento Sans"/>
              <a:ea typeface="Quattrocento Sans"/>
              <a:cs typeface="Quattrocento Sans"/>
              <a:sym typeface="Quattrocento Sans"/>
            </a:endParaRPr>
          </a:p>
        </p:txBody>
      </p:sp>
      <p:cxnSp>
        <p:nvCxnSpPr>
          <p:cNvPr id="1102" name="Google Shape;1102;p104"/>
          <p:cNvCxnSpPr>
            <a:stCxn id="1101" idx="0"/>
            <a:endCxn id="1098" idx="2"/>
          </p:cNvCxnSpPr>
          <p:nvPr/>
        </p:nvCxnSpPr>
        <p:spPr>
          <a:xfrm rot="10800000">
            <a:off x="7464800" y="3827875"/>
            <a:ext cx="97500" cy="428700"/>
          </a:xfrm>
          <a:prstGeom prst="straightConnector1">
            <a:avLst/>
          </a:prstGeom>
          <a:noFill/>
          <a:ln w="28575" cap="flat" cmpd="sng">
            <a:solidFill>
              <a:schemeClr val="dk2"/>
            </a:solidFill>
            <a:prstDash val="solid"/>
            <a:round/>
            <a:headEnd type="none" w="med" len="med"/>
            <a:tailEnd type="triangle" w="med" len="med"/>
          </a:ln>
        </p:spPr>
      </p:cxnSp>
      <p:pic>
        <p:nvPicPr>
          <p:cNvPr id="1103" name="Google Shape;1103;p104"/>
          <p:cNvPicPr preferRelativeResize="0"/>
          <p:nvPr/>
        </p:nvPicPr>
        <p:blipFill>
          <a:blip r:embed="rId4">
            <a:alphaModFix/>
          </a:blip>
          <a:stretch>
            <a:fillRect/>
          </a:stretch>
        </p:blipFill>
        <p:spPr>
          <a:xfrm>
            <a:off x="3183438" y="1875725"/>
            <a:ext cx="1610925" cy="743750"/>
          </a:xfrm>
          <a:prstGeom prst="rect">
            <a:avLst/>
          </a:prstGeom>
          <a:noFill/>
          <a:ln>
            <a:noFill/>
          </a:ln>
        </p:spPr>
      </p:pic>
      <p:pic>
        <p:nvPicPr>
          <p:cNvPr id="1104" name="Google Shape;1104;p104"/>
          <p:cNvPicPr preferRelativeResize="0"/>
          <p:nvPr/>
        </p:nvPicPr>
        <p:blipFill>
          <a:blip r:embed="rId5">
            <a:alphaModFix/>
          </a:blip>
          <a:stretch>
            <a:fillRect/>
          </a:stretch>
        </p:blipFill>
        <p:spPr>
          <a:xfrm>
            <a:off x="5430938" y="1941375"/>
            <a:ext cx="699925" cy="612425"/>
          </a:xfrm>
          <a:prstGeom prst="rect">
            <a:avLst/>
          </a:prstGeom>
          <a:noFill/>
          <a:ln>
            <a:noFill/>
          </a:ln>
        </p:spPr>
      </p:pic>
      <p:pic>
        <p:nvPicPr>
          <p:cNvPr id="1105" name="Google Shape;1105;p104"/>
          <p:cNvPicPr preferRelativeResize="0"/>
          <p:nvPr/>
        </p:nvPicPr>
        <p:blipFill>
          <a:blip r:embed="rId6">
            <a:alphaModFix/>
          </a:blip>
          <a:stretch>
            <a:fillRect/>
          </a:stretch>
        </p:blipFill>
        <p:spPr>
          <a:xfrm>
            <a:off x="3329025" y="3181625"/>
            <a:ext cx="1427450" cy="393375"/>
          </a:xfrm>
          <a:prstGeom prst="rect">
            <a:avLst/>
          </a:prstGeom>
          <a:noFill/>
          <a:ln>
            <a:noFill/>
          </a:ln>
        </p:spPr>
      </p:pic>
      <p:pic>
        <p:nvPicPr>
          <p:cNvPr id="1106" name="Google Shape;1106;p104"/>
          <p:cNvPicPr preferRelativeResize="0"/>
          <p:nvPr/>
        </p:nvPicPr>
        <p:blipFill>
          <a:blip r:embed="rId7">
            <a:alphaModFix/>
          </a:blip>
          <a:stretch>
            <a:fillRect/>
          </a:stretch>
        </p:blipFill>
        <p:spPr>
          <a:xfrm>
            <a:off x="5067163" y="3102443"/>
            <a:ext cx="1427450" cy="551744"/>
          </a:xfrm>
          <a:prstGeom prst="rect">
            <a:avLst/>
          </a:prstGeom>
          <a:noFill/>
          <a:ln>
            <a:noFill/>
          </a:ln>
        </p:spPr>
      </p:pic>
      <p:sp>
        <p:nvSpPr>
          <p:cNvPr id="1107" name="Google Shape;1107;p104"/>
          <p:cNvSpPr txBox="1"/>
          <p:nvPr/>
        </p:nvSpPr>
        <p:spPr>
          <a:xfrm>
            <a:off x="3874250" y="9795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108" name="Google Shape;1108;p104"/>
          <p:cNvSpPr/>
          <p:nvPr/>
        </p:nvSpPr>
        <p:spPr>
          <a:xfrm rot="5400000">
            <a:off x="4184009" y="-5578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04"/>
          <p:cNvSpPr txBox="1"/>
          <p:nvPr/>
        </p:nvSpPr>
        <p:spPr>
          <a:xfrm>
            <a:off x="0" y="236333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110" name="Google Shape;1110;p104"/>
          <p:cNvSpPr/>
          <p:nvPr/>
        </p:nvSpPr>
        <p:spPr>
          <a:xfrm>
            <a:off x="923834" y="166298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04"/>
          <p:cNvSpPr/>
          <p:nvPr/>
        </p:nvSpPr>
        <p:spPr>
          <a:xfrm rot="2700000">
            <a:off x="5581412" y="476604"/>
            <a:ext cx="1036477" cy="854892"/>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112" name="Google Shape;1112;p104"/>
          <p:cNvSpPr txBox="1"/>
          <p:nvPr/>
        </p:nvSpPr>
        <p:spPr>
          <a:xfrm>
            <a:off x="3005400" y="4247025"/>
            <a:ext cx="22722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FP - False Positives</a:t>
            </a:r>
            <a:endParaRPr sz="1800" b="1">
              <a:solidFill>
                <a:srgbClr val="666666"/>
              </a:solidFill>
              <a:latin typeface="Quattrocento Sans"/>
              <a:ea typeface="Quattrocento Sans"/>
              <a:cs typeface="Quattrocento Sans"/>
              <a:sym typeface="Quattrocento Sans"/>
            </a:endParaRPr>
          </a:p>
        </p:txBody>
      </p:sp>
      <p:sp>
        <p:nvSpPr>
          <p:cNvPr id="1113" name="Google Shape;1113;p104"/>
          <p:cNvSpPr txBox="1"/>
          <p:nvPr/>
        </p:nvSpPr>
        <p:spPr>
          <a:xfrm>
            <a:off x="5749700" y="644575"/>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FP</a:t>
            </a:r>
            <a:endParaRPr sz="1800" b="1">
              <a:solidFill>
                <a:srgbClr val="666666"/>
              </a:solidFill>
              <a:latin typeface="Quattrocento Sans"/>
              <a:ea typeface="Quattrocento Sans"/>
              <a:cs typeface="Quattrocento Sans"/>
              <a:sym typeface="Quattrocento Sans"/>
            </a:endParaRPr>
          </a:p>
        </p:txBody>
      </p:sp>
      <p:cxnSp>
        <p:nvCxnSpPr>
          <p:cNvPr id="1114" name="Google Shape;1114;p104"/>
          <p:cNvCxnSpPr>
            <a:endCxn id="1097" idx="0"/>
          </p:cNvCxnSpPr>
          <p:nvPr/>
        </p:nvCxnSpPr>
        <p:spPr>
          <a:xfrm flipH="1">
            <a:off x="7464775" y="997488"/>
            <a:ext cx="138000" cy="3777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pic>
        <p:nvPicPr>
          <p:cNvPr id="1119" name="Google Shape;1119;p105"/>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120" name="Google Shape;1120;p105"/>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121" name="Google Shape;1121;p105"/>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122" name="Google Shape;1122;p105"/>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123" name="Google Shape;1123;p105"/>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124" name="Google Shape;1124;p105"/>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05"/>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126" name="Google Shape;1126;p105"/>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5"/>
          <p:cNvSpPr txBox="1"/>
          <p:nvPr/>
        </p:nvSpPr>
        <p:spPr>
          <a:xfrm>
            <a:off x="3305700" y="4214600"/>
            <a:ext cx="25326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FN - False Negatives</a:t>
            </a:r>
            <a:endParaRPr sz="1800" b="1">
              <a:solidFill>
                <a:srgbClr val="666666"/>
              </a:solidFill>
              <a:latin typeface="Quattrocento Sans"/>
              <a:ea typeface="Quattrocento Sans"/>
              <a:cs typeface="Quattrocento Sans"/>
              <a:sym typeface="Quattrocento Sans"/>
            </a:endParaRPr>
          </a:p>
        </p:txBody>
      </p:sp>
      <p:graphicFrame>
        <p:nvGraphicFramePr>
          <p:cNvPr id="1128" name="Google Shape;1128;p105"/>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B w="38100" cap="flat" cmpd="sng">
                      <a:solidFill>
                        <a:srgbClr val="CC4125"/>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38100" cap="flat" cmpd="sng">
                      <a:solidFill>
                        <a:srgbClr val="CC4125"/>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lnR w="38100" cap="flat" cmpd="sng">
                      <a:solidFill>
                        <a:srgbClr val="CC4125"/>
                      </a:solidFill>
                      <a:prstDash val="dash"/>
                      <a:round/>
                      <a:headEnd type="none" w="sm" len="sm"/>
                      <a:tailEnd type="none" w="sm" len="sm"/>
                    </a:lnR>
                    <a:lnT w="38100" cap="flat" cmpd="sng">
                      <a:solidFill>
                        <a:srgbClr val="CC4125"/>
                      </a:solidFill>
                      <a:prstDash val="dash"/>
                      <a:round/>
                      <a:headEnd type="none" w="sm" len="sm"/>
                      <a:tailEnd type="none" w="sm" len="sm"/>
                    </a:lnT>
                    <a:lnB w="38100" cap="flat" cmpd="sng">
                      <a:solidFill>
                        <a:srgbClr val="CC4125"/>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tcPr>
                </a:tc>
                <a:extLst>
                  <a:ext uri="{0D108BD9-81ED-4DB2-BD59-A6C34878D82A}">
                    <a16:rowId xmlns:a16="http://schemas.microsoft.com/office/drawing/2014/main" val="10002"/>
                  </a:ext>
                </a:extLst>
              </a:tr>
            </a:tbl>
          </a:graphicData>
        </a:graphic>
      </p:graphicFrame>
      <p:sp>
        <p:nvSpPr>
          <p:cNvPr id="1129" name="Google Shape;1129;p105"/>
          <p:cNvSpPr/>
          <p:nvPr/>
        </p:nvSpPr>
        <p:spPr>
          <a:xfrm rot="-5912787">
            <a:off x="2142953" y="3615747"/>
            <a:ext cx="1138543" cy="97680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130" name="Google Shape;1130;p105"/>
          <p:cNvSpPr txBox="1"/>
          <p:nvPr/>
        </p:nvSpPr>
        <p:spPr>
          <a:xfrm>
            <a:off x="2362275" y="390750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p:nvPr/>
        </p:nvSpPr>
        <p:spPr>
          <a:xfrm>
            <a:off x="357150" y="2044652"/>
            <a:ext cx="8429700" cy="1054200"/>
          </a:xfrm>
          <a:prstGeom prst="rect">
            <a:avLst/>
          </a:prstGeom>
          <a:noFill/>
          <a:ln>
            <a:noFill/>
          </a:ln>
        </p:spPr>
        <p:txBody>
          <a:bodyPr spcFirstLastPara="1" wrap="square" lIns="58925" tIns="58925" rIns="58925" bIns="58925" anchor="ctr" anchorCtr="0">
            <a:noAutofit/>
          </a:bodyPr>
          <a:lstStyle/>
          <a:p>
            <a:pPr marL="0" lvl="0" indent="0" algn="ctr" rtl="0">
              <a:lnSpc>
                <a:spcPct val="115000"/>
              </a:lnSpc>
              <a:spcBef>
                <a:spcPts val="0"/>
              </a:spcBef>
              <a:spcAft>
                <a:spcPts val="0"/>
              </a:spcAft>
              <a:buNone/>
            </a:pPr>
            <a:r>
              <a:rPr lang="en" sz="3000">
                <a:solidFill>
                  <a:srgbClr val="666666"/>
                </a:solidFill>
                <a:latin typeface="Quattrocento Sans"/>
                <a:ea typeface="Quattrocento Sans"/>
                <a:cs typeface="Quattrocento Sans"/>
                <a:sym typeface="Quattrocento Sans"/>
              </a:rPr>
              <a:t>So how does classification training works?</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pic>
        <p:nvPicPr>
          <p:cNvPr id="1135" name="Google Shape;1135;p106"/>
          <p:cNvPicPr preferRelativeResize="0"/>
          <p:nvPr/>
        </p:nvPicPr>
        <p:blipFill>
          <a:blip r:embed="rId3">
            <a:alphaModFix/>
          </a:blip>
          <a:stretch>
            <a:fillRect/>
          </a:stretch>
        </p:blipFill>
        <p:spPr>
          <a:xfrm>
            <a:off x="3183438" y="1899225"/>
            <a:ext cx="1610925" cy="743750"/>
          </a:xfrm>
          <a:prstGeom prst="rect">
            <a:avLst/>
          </a:prstGeom>
          <a:noFill/>
          <a:ln>
            <a:noFill/>
          </a:ln>
        </p:spPr>
      </p:pic>
      <p:pic>
        <p:nvPicPr>
          <p:cNvPr id="1136" name="Google Shape;1136;p106"/>
          <p:cNvPicPr preferRelativeResize="0"/>
          <p:nvPr/>
        </p:nvPicPr>
        <p:blipFill>
          <a:blip r:embed="rId4">
            <a:alphaModFix/>
          </a:blip>
          <a:stretch>
            <a:fillRect/>
          </a:stretch>
        </p:blipFill>
        <p:spPr>
          <a:xfrm>
            <a:off x="5430938" y="1964875"/>
            <a:ext cx="699925" cy="612425"/>
          </a:xfrm>
          <a:prstGeom prst="rect">
            <a:avLst/>
          </a:prstGeom>
          <a:noFill/>
          <a:ln>
            <a:noFill/>
          </a:ln>
        </p:spPr>
      </p:pic>
      <p:pic>
        <p:nvPicPr>
          <p:cNvPr id="1137" name="Google Shape;1137;p106"/>
          <p:cNvPicPr preferRelativeResize="0"/>
          <p:nvPr/>
        </p:nvPicPr>
        <p:blipFill>
          <a:blip r:embed="rId5">
            <a:alphaModFix/>
          </a:blip>
          <a:stretch>
            <a:fillRect/>
          </a:stretch>
        </p:blipFill>
        <p:spPr>
          <a:xfrm>
            <a:off x="3329025" y="3205125"/>
            <a:ext cx="1427450" cy="393375"/>
          </a:xfrm>
          <a:prstGeom prst="rect">
            <a:avLst/>
          </a:prstGeom>
          <a:noFill/>
          <a:ln>
            <a:noFill/>
          </a:ln>
        </p:spPr>
      </p:pic>
      <p:pic>
        <p:nvPicPr>
          <p:cNvPr id="1138" name="Google Shape;1138;p106"/>
          <p:cNvPicPr preferRelativeResize="0"/>
          <p:nvPr/>
        </p:nvPicPr>
        <p:blipFill>
          <a:blip r:embed="rId6">
            <a:alphaModFix/>
          </a:blip>
          <a:stretch>
            <a:fillRect/>
          </a:stretch>
        </p:blipFill>
        <p:spPr>
          <a:xfrm>
            <a:off x="5067163" y="3125943"/>
            <a:ext cx="1427450" cy="551744"/>
          </a:xfrm>
          <a:prstGeom prst="rect">
            <a:avLst/>
          </a:prstGeom>
          <a:noFill/>
          <a:ln>
            <a:noFill/>
          </a:ln>
        </p:spPr>
      </p:pic>
      <p:sp>
        <p:nvSpPr>
          <p:cNvPr id="1139" name="Google Shape;1139;p106"/>
          <p:cNvSpPr txBox="1"/>
          <p:nvPr/>
        </p:nvSpPr>
        <p:spPr>
          <a:xfrm>
            <a:off x="3874250" y="12145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140" name="Google Shape;1140;p106"/>
          <p:cNvSpPr/>
          <p:nvPr/>
        </p:nvSpPr>
        <p:spPr>
          <a:xfrm rot="5400000">
            <a:off x="4184009" y="-3228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6"/>
          <p:cNvSpPr txBox="1"/>
          <p:nvPr/>
        </p:nvSpPr>
        <p:spPr>
          <a:xfrm>
            <a:off x="0" y="238683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142" name="Google Shape;1142;p106"/>
          <p:cNvSpPr/>
          <p:nvPr/>
        </p:nvSpPr>
        <p:spPr>
          <a:xfrm>
            <a:off x="923834" y="168648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6"/>
          <p:cNvSpPr txBox="1"/>
          <p:nvPr/>
        </p:nvSpPr>
        <p:spPr>
          <a:xfrm>
            <a:off x="2875200" y="4226350"/>
            <a:ext cx="25326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FN - False Negatives</a:t>
            </a:r>
            <a:endParaRPr sz="1800" b="1">
              <a:solidFill>
                <a:srgbClr val="666666"/>
              </a:solidFill>
              <a:latin typeface="Quattrocento Sans"/>
              <a:ea typeface="Quattrocento Sans"/>
              <a:cs typeface="Quattrocento Sans"/>
              <a:sym typeface="Quattrocento Sans"/>
            </a:endParaRPr>
          </a:p>
        </p:txBody>
      </p:sp>
      <p:graphicFrame>
        <p:nvGraphicFramePr>
          <p:cNvPr id="1144" name="Google Shape;1144;p106"/>
          <p:cNvGraphicFramePr/>
          <p:nvPr/>
        </p:nvGraphicFramePr>
        <p:xfrm>
          <a:off x="1714125" y="125957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B w="38100" cap="flat" cmpd="sng">
                      <a:solidFill>
                        <a:srgbClr val="CC4125"/>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38100" cap="flat" cmpd="sng">
                      <a:solidFill>
                        <a:srgbClr val="CC4125"/>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lnR w="38100" cap="flat" cmpd="sng">
                      <a:solidFill>
                        <a:srgbClr val="CC4125"/>
                      </a:solidFill>
                      <a:prstDash val="dash"/>
                      <a:round/>
                      <a:headEnd type="none" w="sm" len="sm"/>
                      <a:tailEnd type="none" w="sm" len="sm"/>
                    </a:lnR>
                    <a:lnT w="38100" cap="flat" cmpd="sng">
                      <a:solidFill>
                        <a:srgbClr val="CC4125"/>
                      </a:solidFill>
                      <a:prstDash val="dash"/>
                      <a:round/>
                      <a:headEnd type="none" w="sm" len="sm"/>
                      <a:tailEnd type="none" w="sm" len="sm"/>
                    </a:lnT>
                    <a:lnB w="38100" cap="flat" cmpd="sng">
                      <a:solidFill>
                        <a:srgbClr val="CC4125"/>
                      </a:solidFill>
                      <a:prstDash val="dash"/>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CC4125"/>
                      </a:solidFill>
                      <a:prstDash val="dash"/>
                      <a:round/>
                      <a:headEnd type="none" w="sm" len="sm"/>
                      <a:tailEnd type="none" w="sm" len="sm"/>
                    </a:lnL>
                  </a:tcPr>
                </a:tc>
                <a:extLst>
                  <a:ext uri="{0D108BD9-81ED-4DB2-BD59-A6C34878D82A}">
                    <a16:rowId xmlns:a16="http://schemas.microsoft.com/office/drawing/2014/main" val="10002"/>
                  </a:ext>
                </a:extLst>
              </a:tr>
            </a:tbl>
          </a:graphicData>
        </a:graphic>
      </p:graphicFrame>
      <p:sp>
        <p:nvSpPr>
          <p:cNvPr id="1145" name="Google Shape;1145;p106"/>
          <p:cNvSpPr/>
          <p:nvPr/>
        </p:nvSpPr>
        <p:spPr>
          <a:xfrm>
            <a:off x="6650150" y="1467900"/>
            <a:ext cx="1546500" cy="3282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6" name="Google Shape;1146;p106"/>
          <p:cNvPicPr preferRelativeResize="0"/>
          <p:nvPr/>
        </p:nvPicPr>
        <p:blipFill rotWithShape="1">
          <a:blip r:embed="rId7">
            <a:alphaModFix/>
          </a:blip>
          <a:srcRect l="50045" t="1535" r="25461" b="73970"/>
          <a:stretch/>
        </p:blipFill>
        <p:spPr>
          <a:xfrm>
            <a:off x="7114825" y="1542825"/>
            <a:ext cx="699900" cy="699900"/>
          </a:xfrm>
          <a:prstGeom prst="rect">
            <a:avLst/>
          </a:prstGeom>
          <a:noFill/>
          <a:ln>
            <a:noFill/>
          </a:ln>
        </p:spPr>
      </p:pic>
      <p:sp>
        <p:nvSpPr>
          <p:cNvPr id="1147" name="Google Shape;1147;p106"/>
          <p:cNvSpPr txBox="1"/>
          <p:nvPr/>
        </p:nvSpPr>
        <p:spPr>
          <a:xfrm>
            <a:off x="7001274" y="3386225"/>
            <a:ext cx="9270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Not 5</a:t>
            </a:r>
            <a:endParaRPr sz="1800">
              <a:solidFill>
                <a:srgbClr val="666666"/>
              </a:solidFill>
              <a:latin typeface="Quattrocento Sans"/>
              <a:ea typeface="Quattrocento Sans"/>
              <a:cs typeface="Quattrocento Sans"/>
              <a:sym typeface="Quattrocento Sans"/>
            </a:endParaRPr>
          </a:p>
        </p:txBody>
      </p:sp>
      <p:sp>
        <p:nvSpPr>
          <p:cNvPr id="1148" name="Google Shape;1148;p106"/>
          <p:cNvSpPr/>
          <p:nvPr/>
        </p:nvSpPr>
        <p:spPr>
          <a:xfrm>
            <a:off x="7186363" y="2386838"/>
            <a:ext cx="556800" cy="905100"/>
          </a:xfrm>
          <a:prstGeom prst="down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6"/>
          <p:cNvSpPr txBox="1"/>
          <p:nvPr/>
        </p:nvSpPr>
        <p:spPr>
          <a:xfrm>
            <a:off x="6748350" y="632225"/>
            <a:ext cx="16110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66666"/>
                </a:solidFill>
                <a:latin typeface="Quattrocento Sans"/>
                <a:ea typeface="Quattrocento Sans"/>
                <a:cs typeface="Quattrocento Sans"/>
                <a:sym typeface="Quattrocento Sans"/>
              </a:rPr>
              <a:t>( Actual Image )</a:t>
            </a:r>
            <a:endParaRPr sz="1600">
              <a:solidFill>
                <a:srgbClr val="666666"/>
              </a:solidFill>
              <a:latin typeface="Quattrocento Sans"/>
              <a:ea typeface="Quattrocento Sans"/>
              <a:cs typeface="Quattrocento Sans"/>
              <a:sym typeface="Quattrocento Sans"/>
            </a:endParaRPr>
          </a:p>
        </p:txBody>
      </p:sp>
      <p:sp>
        <p:nvSpPr>
          <p:cNvPr id="1150" name="Google Shape;1150;p106"/>
          <p:cNvSpPr txBox="1"/>
          <p:nvPr/>
        </p:nvSpPr>
        <p:spPr>
          <a:xfrm>
            <a:off x="6641700" y="4280075"/>
            <a:ext cx="18243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 Predicted Class )</a:t>
            </a:r>
            <a:endParaRPr sz="1600">
              <a:solidFill>
                <a:srgbClr val="666666"/>
              </a:solidFill>
              <a:latin typeface="Quattrocento Sans"/>
              <a:ea typeface="Quattrocento Sans"/>
              <a:cs typeface="Quattrocento Sans"/>
              <a:sym typeface="Quattrocento Sans"/>
            </a:endParaRPr>
          </a:p>
        </p:txBody>
      </p:sp>
      <p:cxnSp>
        <p:nvCxnSpPr>
          <p:cNvPr id="1151" name="Google Shape;1151;p106"/>
          <p:cNvCxnSpPr>
            <a:stCxn id="1150" idx="0"/>
            <a:endCxn id="1147" idx="2"/>
          </p:cNvCxnSpPr>
          <p:nvPr/>
        </p:nvCxnSpPr>
        <p:spPr>
          <a:xfrm rot="10800000">
            <a:off x="7464750" y="3851375"/>
            <a:ext cx="89100" cy="428700"/>
          </a:xfrm>
          <a:prstGeom prst="straightConnector1">
            <a:avLst/>
          </a:prstGeom>
          <a:noFill/>
          <a:ln w="28575" cap="flat" cmpd="sng">
            <a:solidFill>
              <a:schemeClr val="dk2"/>
            </a:solidFill>
            <a:prstDash val="solid"/>
            <a:round/>
            <a:headEnd type="none" w="med" len="med"/>
            <a:tailEnd type="triangle" w="med" len="med"/>
          </a:ln>
        </p:spPr>
      </p:cxnSp>
      <p:cxnSp>
        <p:nvCxnSpPr>
          <p:cNvPr id="1152" name="Google Shape;1152;p106"/>
          <p:cNvCxnSpPr/>
          <p:nvPr/>
        </p:nvCxnSpPr>
        <p:spPr>
          <a:xfrm flipH="1">
            <a:off x="7464900" y="1097225"/>
            <a:ext cx="195600" cy="301500"/>
          </a:xfrm>
          <a:prstGeom prst="straightConnector1">
            <a:avLst/>
          </a:prstGeom>
          <a:noFill/>
          <a:ln w="28575" cap="flat" cmpd="sng">
            <a:solidFill>
              <a:schemeClr val="dk2"/>
            </a:solidFill>
            <a:prstDash val="solid"/>
            <a:round/>
            <a:headEnd type="none" w="med" len="med"/>
            <a:tailEnd type="triangle" w="med" len="med"/>
          </a:ln>
        </p:spPr>
      </p:cxnSp>
      <p:sp>
        <p:nvSpPr>
          <p:cNvPr id="1153" name="Google Shape;1153;p106"/>
          <p:cNvSpPr/>
          <p:nvPr/>
        </p:nvSpPr>
        <p:spPr>
          <a:xfrm rot="-5912787">
            <a:off x="1712453" y="3627497"/>
            <a:ext cx="1138543" cy="97680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154" name="Google Shape;1154;p106"/>
          <p:cNvSpPr txBox="1"/>
          <p:nvPr/>
        </p:nvSpPr>
        <p:spPr>
          <a:xfrm>
            <a:off x="1931775" y="391925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FN</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pic>
        <p:nvPicPr>
          <p:cNvPr id="1159" name="Google Shape;1159;p107"/>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160" name="Google Shape;1160;p107"/>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161" name="Google Shape;1161;p107"/>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162" name="Google Shape;1162;p107"/>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163" name="Google Shape;1163;p107"/>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164" name="Google Shape;1164;p107"/>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7"/>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166" name="Google Shape;1166;p107"/>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7"/>
          <p:cNvSpPr txBox="1"/>
          <p:nvPr/>
        </p:nvSpPr>
        <p:spPr>
          <a:xfrm>
            <a:off x="3266050" y="4243775"/>
            <a:ext cx="24144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TP - True Positives</a:t>
            </a:r>
            <a:endParaRPr sz="1800" b="1">
              <a:solidFill>
                <a:srgbClr val="666666"/>
              </a:solidFill>
              <a:latin typeface="Quattrocento Sans"/>
              <a:ea typeface="Quattrocento Sans"/>
              <a:cs typeface="Quattrocento Sans"/>
              <a:sym typeface="Quattrocento Sans"/>
            </a:endParaRPr>
          </a:p>
        </p:txBody>
      </p:sp>
      <p:sp>
        <p:nvSpPr>
          <p:cNvPr id="1168" name="Google Shape;1168;p107"/>
          <p:cNvSpPr/>
          <p:nvPr/>
        </p:nvSpPr>
        <p:spPr>
          <a:xfrm rot="10453540">
            <a:off x="5914155" y="3970606"/>
            <a:ext cx="1180791" cy="110150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graphicFrame>
        <p:nvGraphicFramePr>
          <p:cNvPr id="1169" name="Google Shape;1169;p107"/>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B w="38100"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38100" cap="flat" cmpd="sng">
                      <a:solidFill>
                        <a:srgbClr val="38761D"/>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lnR w="38100" cap="flat" cmpd="sng">
                      <a:solidFill>
                        <a:srgbClr val="38761D"/>
                      </a:solidFill>
                      <a:prstDash val="dash"/>
                      <a:round/>
                      <a:headEnd type="none" w="sm" len="sm"/>
                      <a:tailEnd type="none" w="sm" len="sm"/>
                    </a:lnR>
                    <a:lnT w="38100" cap="flat" cmpd="sng">
                      <a:solidFill>
                        <a:srgbClr val="38761D"/>
                      </a:solidFill>
                      <a:prstDash val="dash"/>
                      <a:round/>
                      <a:headEnd type="none" w="sm" len="sm"/>
                      <a:tailEnd type="none" w="sm" len="sm"/>
                    </a:lnT>
                    <a:lnB w="38100"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70" name="Google Shape;1170;p107"/>
          <p:cNvSpPr txBox="1"/>
          <p:nvPr/>
        </p:nvSpPr>
        <p:spPr>
          <a:xfrm>
            <a:off x="6154600" y="432470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TP</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108"/>
          <p:cNvPicPr preferRelativeResize="0"/>
          <p:nvPr/>
        </p:nvPicPr>
        <p:blipFill>
          <a:blip r:embed="rId3">
            <a:alphaModFix/>
          </a:blip>
          <a:stretch>
            <a:fillRect/>
          </a:stretch>
        </p:blipFill>
        <p:spPr>
          <a:xfrm>
            <a:off x="3183438" y="1871825"/>
            <a:ext cx="1610925" cy="743750"/>
          </a:xfrm>
          <a:prstGeom prst="rect">
            <a:avLst/>
          </a:prstGeom>
          <a:noFill/>
          <a:ln>
            <a:noFill/>
          </a:ln>
        </p:spPr>
      </p:pic>
      <p:pic>
        <p:nvPicPr>
          <p:cNvPr id="1176" name="Google Shape;1176;p108"/>
          <p:cNvPicPr preferRelativeResize="0"/>
          <p:nvPr/>
        </p:nvPicPr>
        <p:blipFill>
          <a:blip r:embed="rId4">
            <a:alphaModFix/>
          </a:blip>
          <a:stretch>
            <a:fillRect/>
          </a:stretch>
        </p:blipFill>
        <p:spPr>
          <a:xfrm>
            <a:off x="5430938" y="1937475"/>
            <a:ext cx="699925" cy="612425"/>
          </a:xfrm>
          <a:prstGeom prst="rect">
            <a:avLst/>
          </a:prstGeom>
          <a:noFill/>
          <a:ln>
            <a:noFill/>
          </a:ln>
        </p:spPr>
      </p:pic>
      <p:pic>
        <p:nvPicPr>
          <p:cNvPr id="1177" name="Google Shape;1177;p108"/>
          <p:cNvPicPr preferRelativeResize="0"/>
          <p:nvPr/>
        </p:nvPicPr>
        <p:blipFill>
          <a:blip r:embed="rId5">
            <a:alphaModFix/>
          </a:blip>
          <a:stretch>
            <a:fillRect/>
          </a:stretch>
        </p:blipFill>
        <p:spPr>
          <a:xfrm>
            <a:off x="3329025" y="3177725"/>
            <a:ext cx="1427450" cy="393375"/>
          </a:xfrm>
          <a:prstGeom prst="rect">
            <a:avLst/>
          </a:prstGeom>
          <a:noFill/>
          <a:ln>
            <a:noFill/>
          </a:ln>
        </p:spPr>
      </p:pic>
      <p:pic>
        <p:nvPicPr>
          <p:cNvPr id="1178" name="Google Shape;1178;p108"/>
          <p:cNvPicPr preferRelativeResize="0"/>
          <p:nvPr/>
        </p:nvPicPr>
        <p:blipFill>
          <a:blip r:embed="rId6">
            <a:alphaModFix/>
          </a:blip>
          <a:stretch>
            <a:fillRect/>
          </a:stretch>
        </p:blipFill>
        <p:spPr>
          <a:xfrm>
            <a:off x="5067163" y="3098543"/>
            <a:ext cx="1427450" cy="551744"/>
          </a:xfrm>
          <a:prstGeom prst="rect">
            <a:avLst/>
          </a:prstGeom>
          <a:noFill/>
          <a:ln>
            <a:noFill/>
          </a:ln>
        </p:spPr>
      </p:pic>
      <p:sp>
        <p:nvSpPr>
          <p:cNvPr id="1179" name="Google Shape;1179;p108"/>
          <p:cNvSpPr txBox="1"/>
          <p:nvPr/>
        </p:nvSpPr>
        <p:spPr>
          <a:xfrm>
            <a:off x="3874250" y="9405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180" name="Google Shape;1180;p108"/>
          <p:cNvSpPr/>
          <p:nvPr/>
        </p:nvSpPr>
        <p:spPr>
          <a:xfrm rot="5400000">
            <a:off x="4184009" y="-5968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8"/>
          <p:cNvSpPr txBox="1"/>
          <p:nvPr/>
        </p:nvSpPr>
        <p:spPr>
          <a:xfrm>
            <a:off x="0" y="235943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182" name="Google Shape;1182;p108"/>
          <p:cNvSpPr/>
          <p:nvPr/>
        </p:nvSpPr>
        <p:spPr>
          <a:xfrm>
            <a:off x="923834" y="165908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8"/>
          <p:cNvSpPr txBox="1"/>
          <p:nvPr/>
        </p:nvSpPr>
        <p:spPr>
          <a:xfrm>
            <a:off x="2835550" y="4228125"/>
            <a:ext cx="24144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TP - True Positives</a:t>
            </a:r>
            <a:endParaRPr sz="1800" b="1">
              <a:solidFill>
                <a:srgbClr val="666666"/>
              </a:solidFill>
              <a:latin typeface="Quattrocento Sans"/>
              <a:ea typeface="Quattrocento Sans"/>
              <a:cs typeface="Quattrocento Sans"/>
              <a:sym typeface="Quattrocento Sans"/>
            </a:endParaRPr>
          </a:p>
        </p:txBody>
      </p:sp>
      <p:sp>
        <p:nvSpPr>
          <p:cNvPr id="1184" name="Google Shape;1184;p108"/>
          <p:cNvSpPr/>
          <p:nvPr/>
        </p:nvSpPr>
        <p:spPr>
          <a:xfrm rot="10453709">
            <a:off x="5480550" y="3959451"/>
            <a:ext cx="1094850" cy="103759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graphicFrame>
        <p:nvGraphicFramePr>
          <p:cNvPr id="1185" name="Google Shape;1185;p108"/>
          <p:cNvGraphicFramePr/>
          <p:nvPr/>
        </p:nvGraphicFramePr>
        <p:xfrm>
          <a:off x="1714125" y="123217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B w="38100"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38100" cap="flat" cmpd="sng">
                      <a:solidFill>
                        <a:srgbClr val="38761D"/>
                      </a:solidFill>
                      <a:prstDash val="dash"/>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38100" cap="flat" cmpd="sng">
                      <a:solidFill>
                        <a:srgbClr val="38761D"/>
                      </a:solidFill>
                      <a:prstDash val="dash"/>
                      <a:round/>
                      <a:headEnd type="none" w="sm" len="sm"/>
                      <a:tailEnd type="none" w="sm" len="sm"/>
                    </a:lnL>
                    <a:lnR w="38100" cap="flat" cmpd="sng">
                      <a:solidFill>
                        <a:srgbClr val="38761D"/>
                      </a:solidFill>
                      <a:prstDash val="dash"/>
                      <a:round/>
                      <a:headEnd type="none" w="sm" len="sm"/>
                      <a:tailEnd type="none" w="sm" len="sm"/>
                    </a:lnR>
                    <a:lnT w="38100" cap="flat" cmpd="sng">
                      <a:solidFill>
                        <a:srgbClr val="38761D"/>
                      </a:solidFill>
                      <a:prstDash val="dash"/>
                      <a:round/>
                      <a:headEnd type="none" w="sm" len="sm"/>
                      <a:tailEnd type="none" w="sm" len="sm"/>
                    </a:lnT>
                    <a:lnB w="38100"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186" name="Google Shape;1186;p108"/>
          <p:cNvSpPr txBox="1"/>
          <p:nvPr/>
        </p:nvSpPr>
        <p:spPr>
          <a:xfrm>
            <a:off x="5678025" y="4281600"/>
            <a:ext cx="6999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TP</a:t>
            </a:r>
            <a:endParaRPr sz="1800" b="1">
              <a:solidFill>
                <a:srgbClr val="666666"/>
              </a:solidFill>
              <a:latin typeface="Quattrocento Sans"/>
              <a:ea typeface="Quattrocento Sans"/>
              <a:cs typeface="Quattrocento Sans"/>
              <a:sym typeface="Quattrocento Sans"/>
            </a:endParaRPr>
          </a:p>
        </p:txBody>
      </p:sp>
      <p:sp>
        <p:nvSpPr>
          <p:cNvPr id="1187" name="Google Shape;1187;p108"/>
          <p:cNvSpPr/>
          <p:nvPr/>
        </p:nvSpPr>
        <p:spPr>
          <a:xfrm>
            <a:off x="6650150" y="1515425"/>
            <a:ext cx="1824300" cy="318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8" name="Google Shape;1188;p108"/>
          <p:cNvPicPr preferRelativeResize="0"/>
          <p:nvPr/>
        </p:nvPicPr>
        <p:blipFill rotWithShape="1">
          <a:blip r:embed="rId7">
            <a:alphaModFix/>
          </a:blip>
          <a:srcRect l="50045" t="1535" r="25461" b="73970"/>
          <a:stretch/>
        </p:blipFill>
        <p:spPr>
          <a:xfrm>
            <a:off x="7114825" y="1515425"/>
            <a:ext cx="699900" cy="699900"/>
          </a:xfrm>
          <a:prstGeom prst="rect">
            <a:avLst/>
          </a:prstGeom>
          <a:noFill/>
          <a:ln>
            <a:noFill/>
          </a:ln>
        </p:spPr>
      </p:pic>
      <p:sp>
        <p:nvSpPr>
          <p:cNvPr id="1189" name="Google Shape;1189;p108"/>
          <p:cNvSpPr txBox="1"/>
          <p:nvPr/>
        </p:nvSpPr>
        <p:spPr>
          <a:xfrm>
            <a:off x="7001274" y="3358825"/>
            <a:ext cx="9270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666666"/>
                </a:solidFill>
                <a:latin typeface="Quattrocento Sans"/>
                <a:ea typeface="Quattrocento Sans"/>
                <a:cs typeface="Quattrocento Sans"/>
                <a:sym typeface="Quattrocento Sans"/>
              </a:rPr>
              <a:t>5</a:t>
            </a:r>
            <a:endParaRPr sz="1800">
              <a:solidFill>
                <a:srgbClr val="666666"/>
              </a:solidFill>
              <a:latin typeface="Quattrocento Sans"/>
              <a:ea typeface="Quattrocento Sans"/>
              <a:cs typeface="Quattrocento Sans"/>
              <a:sym typeface="Quattrocento Sans"/>
            </a:endParaRPr>
          </a:p>
        </p:txBody>
      </p:sp>
      <p:sp>
        <p:nvSpPr>
          <p:cNvPr id="1190" name="Google Shape;1190;p108"/>
          <p:cNvSpPr/>
          <p:nvPr/>
        </p:nvSpPr>
        <p:spPr>
          <a:xfrm>
            <a:off x="7186363" y="2359438"/>
            <a:ext cx="556800" cy="905100"/>
          </a:xfrm>
          <a:prstGeom prst="downArrow">
            <a:avLst>
              <a:gd name="adj1" fmla="val 50000"/>
              <a:gd name="adj2" fmla="val 50000"/>
            </a:avLst>
          </a:prstGeom>
          <a:noFill/>
          <a:ln w="28575" cap="flat"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8"/>
          <p:cNvSpPr txBox="1"/>
          <p:nvPr/>
        </p:nvSpPr>
        <p:spPr>
          <a:xfrm>
            <a:off x="6820025" y="684500"/>
            <a:ext cx="16110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666666"/>
                </a:solidFill>
                <a:latin typeface="Quattrocento Sans"/>
                <a:ea typeface="Quattrocento Sans"/>
                <a:cs typeface="Quattrocento Sans"/>
                <a:sym typeface="Quattrocento Sans"/>
              </a:rPr>
              <a:t>( Actual Image )</a:t>
            </a:r>
            <a:endParaRPr sz="1600">
              <a:solidFill>
                <a:srgbClr val="666666"/>
              </a:solidFill>
              <a:latin typeface="Quattrocento Sans"/>
              <a:ea typeface="Quattrocento Sans"/>
              <a:cs typeface="Quattrocento Sans"/>
              <a:sym typeface="Quattrocento Sans"/>
            </a:endParaRPr>
          </a:p>
        </p:txBody>
      </p:sp>
      <p:sp>
        <p:nvSpPr>
          <p:cNvPr id="1192" name="Google Shape;1192;p108"/>
          <p:cNvSpPr txBox="1"/>
          <p:nvPr/>
        </p:nvSpPr>
        <p:spPr>
          <a:xfrm>
            <a:off x="6650550" y="4245750"/>
            <a:ext cx="1824300" cy="46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Quattrocento Sans"/>
                <a:ea typeface="Quattrocento Sans"/>
                <a:cs typeface="Quattrocento Sans"/>
                <a:sym typeface="Quattrocento Sans"/>
              </a:rPr>
              <a:t>( Predicted Class )</a:t>
            </a:r>
            <a:endParaRPr sz="1600">
              <a:solidFill>
                <a:srgbClr val="666666"/>
              </a:solidFill>
              <a:latin typeface="Quattrocento Sans"/>
              <a:ea typeface="Quattrocento Sans"/>
              <a:cs typeface="Quattrocento Sans"/>
              <a:sym typeface="Quattrocento Sans"/>
            </a:endParaRPr>
          </a:p>
        </p:txBody>
      </p:sp>
      <p:cxnSp>
        <p:nvCxnSpPr>
          <p:cNvPr id="1193" name="Google Shape;1193;p108"/>
          <p:cNvCxnSpPr>
            <a:stCxn id="1192" idx="0"/>
            <a:endCxn id="1189" idx="2"/>
          </p:cNvCxnSpPr>
          <p:nvPr/>
        </p:nvCxnSpPr>
        <p:spPr>
          <a:xfrm rot="10800000">
            <a:off x="7464900" y="3823950"/>
            <a:ext cx="97800" cy="421800"/>
          </a:xfrm>
          <a:prstGeom prst="straightConnector1">
            <a:avLst/>
          </a:prstGeom>
          <a:noFill/>
          <a:ln w="28575" cap="flat" cmpd="sng">
            <a:solidFill>
              <a:schemeClr val="dk2"/>
            </a:solidFill>
            <a:prstDash val="solid"/>
            <a:round/>
            <a:headEnd type="none" w="med" len="med"/>
            <a:tailEnd type="triangle" w="med" len="med"/>
          </a:ln>
        </p:spPr>
      </p:cxnSp>
      <p:cxnSp>
        <p:nvCxnSpPr>
          <p:cNvPr id="1194" name="Google Shape;1194;p108"/>
          <p:cNvCxnSpPr>
            <a:endCxn id="1188" idx="0"/>
          </p:cNvCxnSpPr>
          <p:nvPr/>
        </p:nvCxnSpPr>
        <p:spPr>
          <a:xfrm flipH="1">
            <a:off x="7464775" y="1069925"/>
            <a:ext cx="195600" cy="4455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109"/>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200" name="Google Shape;1200;p109"/>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201" name="Google Shape;1201;p109"/>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202" name="Google Shape;1202;p109"/>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203" name="Google Shape;1203;p109"/>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204" name="Google Shape;1204;p109"/>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9"/>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206" name="Google Shape;1206;p109"/>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07" name="Google Shape;1207;p109"/>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208" name="Google Shape;1208;p109"/>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09" name="Google Shape;1209;p109"/>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210" name="Google Shape;1210;p109"/>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11" name="Google Shape;1211;p109"/>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212" name="Google Shape;1212;p109"/>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13" name="Google Shape;1213;p109"/>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214" name="Google Shape;1214;p109"/>
          <p:cNvSpPr/>
          <p:nvPr/>
        </p:nvSpPr>
        <p:spPr>
          <a:xfrm rot="10513040">
            <a:off x="6897052" y="370056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15" name="Google Shape;1215;p109"/>
          <p:cNvSpPr txBox="1"/>
          <p:nvPr/>
        </p:nvSpPr>
        <p:spPr>
          <a:xfrm>
            <a:off x="7095196" y="394382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1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1221" name="Google Shape;1221;p110"/>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1222" name="Google Shape;1222;p110"/>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1223" name="Google Shape;1223;p110"/>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1224" name="Google Shape;1224;p110"/>
          <p:cNvCxnSpPr>
            <a:stCxn id="1221" idx="3"/>
            <a:endCxn id="1222"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1225" name="Google Shape;1225;p110"/>
          <p:cNvCxnSpPr>
            <a:stCxn id="1222" idx="3"/>
            <a:endCxn id="1223"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1226" name="Google Shape;1226;p110"/>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1227" name="Google Shape;1227;p110"/>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228" name="Google Shape;1228;p110"/>
          <p:cNvSpPr/>
          <p:nvPr/>
        </p:nvSpPr>
        <p:spPr>
          <a:xfrm>
            <a:off x="7365569"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Improve the model using error analysis</a:t>
            </a:r>
            <a:endParaRPr sz="1200">
              <a:solidFill>
                <a:srgbClr val="666666"/>
              </a:solidFill>
              <a:latin typeface="Quattrocento Sans"/>
              <a:ea typeface="Quattrocento Sans"/>
              <a:cs typeface="Quattrocento Sans"/>
              <a:sym typeface="Quattrocento Sans"/>
            </a:endParaRPr>
          </a:p>
        </p:txBody>
      </p:sp>
      <p:cxnSp>
        <p:nvCxnSpPr>
          <p:cNvPr id="1229" name="Google Shape;1229;p110"/>
          <p:cNvCxnSpPr/>
          <p:nvPr/>
        </p:nvCxnSpPr>
        <p:spPr>
          <a:xfrm>
            <a:off x="6941426"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230" name="Google Shape;1230;p110"/>
          <p:cNvSpPr/>
          <p:nvPr/>
        </p:nvSpPr>
        <p:spPr>
          <a:xfrm>
            <a:off x="670175" y="3363642"/>
            <a:ext cx="953100" cy="10674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1231" name="Google Shape;1231;p110"/>
          <p:cNvSpPr/>
          <p:nvPr/>
        </p:nvSpPr>
        <p:spPr>
          <a:xfrm>
            <a:off x="1982274"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Confusion Matrix</a:t>
            </a:r>
            <a:endParaRPr sz="1200" b="1">
              <a:solidFill>
                <a:srgbClr val="666666"/>
              </a:solidFill>
              <a:latin typeface="Quattrocento Sans"/>
              <a:ea typeface="Quattrocento Sans"/>
              <a:cs typeface="Quattrocento Sans"/>
              <a:sym typeface="Quattrocento Sans"/>
            </a:endParaRPr>
          </a:p>
        </p:txBody>
      </p:sp>
      <p:sp>
        <p:nvSpPr>
          <p:cNvPr id="1232" name="Google Shape;1232;p110"/>
          <p:cNvSpPr/>
          <p:nvPr/>
        </p:nvSpPr>
        <p:spPr>
          <a:xfrm>
            <a:off x="3261167" y="3363662"/>
            <a:ext cx="953100" cy="649200"/>
          </a:xfrm>
          <a:prstGeom prst="rect">
            <a:avLst/>
          </a:prstGeom>
          <a:solidFill>
            <a:srgbClr val="93C47D"/>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1233" name="Google Shape;1233;p110"/>
          <p:cNvSpPr/>
          <p:nvPr/>
        </p:nvSpPr>
        <p:spPr>
          <a:xfrm>
            <a:off x="4540059" y="3363662"/>
            <a:ext cx="953100" cy="649200"/>
          </a:xfrm>
          <a:prstGeom prst="rect">
            <a:avLst/>
          </a:prstGeom>
          <a:solidFill>
            <a:srgbClr val="93C47D"/>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1234" name="Google Shape;1234;p110"/>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1235" name="Google Shape;1235;p110"/>
          <p:cNvSpPr/>
          <p:nvPr/>
        </p:nvSpPr>
        <p:spPr>
          <a:xfrm>
            <a:off x="7104833"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1236" name="Google Shape;1236;p110"/>
          <p:cNvCxnSpPr>
            <a:stCxn id="1226" idx="2"/>
            <a:endCxn id="1234"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1237" name="Google Shape;1237;p110"/>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1238" name="Google Shape;1238;p110"/>
          <p:cNvCxnSpPr>
            <a:stCxn id="1232"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239" name="Google Shape;1239;p110"/>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240" name="Google Shape;1240;p110"/>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241" name="Google Shape;1241;p110"/>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242" name="Google Shape;1242;p110"/>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11"/>
          <p:cNvSpPr txBox="1"/>
          <p:nvPr/>
        </p:nvSpPr>
        <p:spPr>
          <a:xfrm>
            <a:off x="422400" y="558450"/>
            <a:ext cx="8299200" cy="402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666666"/>
                </a:solidFill>
                <a:latin typeface="Quattrocento Sans"/>
                <a:ea typeface="Quattrocento Sans"/>
                <a:cs typeface="Quattrocento Sans"/>
                <a:sym typeface="Quattrocento Sans"/>
              </a:rPr>
              <a:t>Precision and Recall</a:t>
            </a:r>
            <a:endParaRPr sz="30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112"/>
          <p:cNvPicPr preferRelativeResize="0"/>
          <p:nvPr/>
        </p:nvPicPr>
        <p:blipFill>
          <a:blip r:embed="rId3">
            <a:alphaModFix/>
          </a:blip>
          <a:stretch>
            <a:fillRect/>
          </a:stretch>
        </p:blipFill>
        <p:spPr>
          <a:xfrm>
            <a:off x="3454750" y="971350"/>
            <a:ext cx="2440125" cy="2440125"/>
          </a:xfrm>
          <a:prstGeom prst="rect">
            <a:avLst/>
          </a:prstGeom>
          <a:noFill/>
          <a:ln>
            <a:noFill/>
          </a:ln>
        </p:spPr>
      </p:pic>
      <p:sp>
        <p:nvSpPr>
          <p:cNvPr id="1253" name="Google Shape;1253;p112"/>
          <p:cNvSpPr txBox="1"/>
          <p:nvPr/>
        </p:nvSpPr>
        <p:spPr>
          <a:xfrm>
            <a:off x="2532150" y="3746600"/>
            <a:ext cx="4079700" cy="35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Precision means lack of mistakes </a:t>
            </a:r>
            <a:endParaRPr sz="1800">
              <a:solidFill>
                <a:schemeClr val="dk2"/>
              </a:solidFill>
              <a:latin typeface="Quattrocento Sans"/>
              <a:ea typeface="Quattrocento Sans"/>
              <a:cs typeface="Quattrocento Sans"/>
              <a:sym typeface="Quattrocento Sans"/>
            </a:endParaRPr>
          </a:p>
        </p:txBody>
      </p:sp>
      <p:sp>
        <p:nvSpPr>
          <p:cNvPr id="1254" name="Google Shape;1254;p11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Precision</a:t>
            </a:r>
            <a:endParaRPr sz="32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pic>
        <p:nvPicPr>
          <p:cNvPr id="1259" name="Google Shape;1259;p113"/>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260" name="Google Shape;1260;p113"/>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261" name="Google Shape;1261;p113"/>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262" name="Google Shape;1262;p113"/>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263" name="Google Shape;1263;p113"/>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264" name="Google Shape;1264;p113"/>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13"/>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266" name="Google Shape;1266;p113"/>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67" name="Google Shape;1267;p113"/>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2"/>
                  </a:ext>
                </a:extLst>
              </a:tr>
            </a:tbl>
          </a:graphicData>
        </a:graphic>
      </p:graphicFrame>
      <p:sp>
        <p:nvSpPr>
          <p:cNvPr id="1268" name="Google Shape;1268;p113"/>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69" name="Google Shape;1269;p113"/>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270" name="Google Shape;1270;p113"/>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71" name="Google Shape;1271;p113"/>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272" name="Google Shape;1272;p113"/>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73" name="Google Shape;1273;p113"/>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274" name="Google Shape;1274;p113"/>
          <p:cNvSpPr/>
          <p:nvPr/>
        </p:nvSpPr>
        <p:spPr>
          <a:xfrm rot="10513040">
            <a:off x="6276002" y="3756392"/>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75" name="Google Shape;1275;p113"/>
          <p:cNvSpPr txBox="1"/>
          <p:nvPr/>
        </p:nvSpPr>
        <p:spPr>
          <a:xfrm>
            <a:off x="6474146" y="3999650"/>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276" name="Google Shape;1276;p113"/>
          <p:cNvSpPr txBox="1"/>
          <p:nvPr/>
        </p:nvSpPr>
        <p:spPr>
          <a:xfrm>
            <a:off x="7271700" y="3114200"/>
            <a:ext cx="1794000" cy="6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a:t>
            </a:r>
            <a:endParaRPr sz="1800" b="1">
              <a:solidFill>
                <a:srgbClr val="666666"/>
              </a:solidFill>
              <a:latin typeface="Quattrocento Sans"/>
              <a:ea typeface="Quattrocento Sans"/>
              <a:cs typeface="Quattrocento Sans"/>
              <a:sym typeface="Quattrocento Sans"/>
            </a:endParaRPr>
          </a:p>
        </p:txBody>
      </p:sp>
      <p:cxnSp>
        <p:nvCxnSpPr>
          <p:cNvPr id="1277" name="Google Shape;1277;p113"/>
          <p:cNvCxnSpPr/>
          <p:nvPr/>
        </p:nvCxnSpPr>
        <p:spPr>
          <a:xfrm rot="10800000">
            <a:off x="8168700" y="1494938"/>
            <a:ext cx="0" cy="1528800"/>
          </a:xfrm>
          <a:prstGeom prst="straightConnector1">
            <a:avLst/>
          </a:prstGeom>
          <a:noFill/>
          <a:ln w="76200" cap="flat" cmpd="sng">
            <a:solidFill>
              <a:schemeClr val="dk2"/>
            </a:solidFill>
            <a:prstDash val="solid"/>
            <a:round/>
            <a:headEnd type="none" w="med" len="med"/>
            <a:tailEnd type="triangle" w="med" len="med"/>
          </a:ln>
        </p:spPr>
      </p:cxnSp>
      <p:sp>
        <p:nvSpPr>
          <p:cNvPr id="1278" name="Google Shape;1278;p113"/>
          <p:cNvSpPr txBox="1"/>
          <p:nvPr/>
        </p:nvSpPr>
        <p:spPr>
          <a:xfrm>
            <a:off x="1054600" y="4380550"/>
            <a:ext cx="6938100" cy="3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666666"/>
                </a:solidFill>
                <a:latin typeface="Quattrocento Sans"/>
                <a:ea typeface="Quattrocento Sans"/>
                <a:cs typeface="Quattrocento Sans"/>
                <a:sym typeface="Quattrocento Sans"/>
              </a:rPr>
              <a:t>what proportion of images that were classified as 5s were actually 5</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pic>
        <p:nvPicPr>
          <p:cNvPr id="1283" name="Google Shape;1283;p114"/>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284" name="Google Shape;1284;p114"/>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285" name="Google Shape;1285;p114"/>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286" name="Google Shape;1286;p114"/>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287" name="Google Shape;1287;p114"/>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288" name="Google Shape;1288;p114"/>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4"/>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290" name="Google Shape;1290;p114"/>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91" name="Google Shape;1291;p114"/>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extLst>
                  <a:ext uri="{0D108BD9-81ED-4DB2-BD59-A6C34878D82A}">
                    <a16:rowId xmlns:a16="http://schemas.microsoft.com/office/drawing/2014/main" val="10002"/>
                  </a:ext>
                </a:extLst>
              </a:tr>
            </a:tbl>
          </a:graphicData>
        </a:graphic>
      </p:graphicFrame>
      <p:sp>
        <p:nvSpPr>
          <p:cNvPr id="1292" name="Google Shape;1292;p114"/>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93" name="Google Shape;1293;p114"/>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294" name="Google Shape;1294;p114"/>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95" name="Google Shape;1295;p114"/>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296" name="Google Shape;1296;p114"/>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297" name="Google Shape;1297;p114"/>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298" name="Google Shape;1298;p114"/>
          <p:cNvSpPr/>
          <p:nvPr/>
        </p:nvSpPr>
        <p:spPr>
          <a:xfrm rot="10513040">
            <a:off x="6276002" y="3756392"/>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299" name="Google Shape;1299;p114"/>
          <p:cNvSpPr txBox="1"/>
          <p:nvPr/>
        </p:nvSpPr>
        <p:spPr>
          <a:xfrm>
            <a:off x="6474146" y="3999650"/>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300" name="Google Shape;1300;p114"/>
          <p:cNvSpPr txBox="1"/>
          <p:nvPr/>
        </p:nvSpPr>
        <p:spPr>
          <a:xfrm>
            <a:off x="7271700" y="3114200"/>
            <a:ext cx="1794000" cy="6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a:t>
            </a:r>
            <a:endParaRPr sz="1800" b="1">
              <a:solidFill>
                <a:srgbClr val="666666"/>
              </a:solidFill>
              <a:latin typeface="Quattrocento Sans"/>
              <a:ea typeface="Quattrocento Sans"/>
              <a:cs typeface="Quattrocento Sans"/>
              <a:sym typeface="Quattrocento Sans"/>
            </a:endParaRPr>
          </a:p>
        </p:txBody>
      </p:sp>
      <p:cxnSp>
        <p:nvCxnSpPr>
          <p:cNvPr id="1301" name="Google Shape;1301;p114"/>
          <p:cNvCxnSpPr/>
          <p:nvPr/>
        </p:nvCxnSpPr>
        <p:spPr>
          <a:xfrm rot="10800000">
            <a:off x="8168700" y="1494938"/>
            <a:ext cx="0" cy="1528800"/>
          </a:xfrm>
          <a:prstGeom prst="straightConnector1">
            <a:avLst/>
          </a:prstGeom>
          <a:noFill/>
          <a:ln w="76200" cap="flat" cmpd="sng">
            <a:solidFill>
              <a:schemeClr val="dk2"/>
            </a:solidFill>
            <a:prstDash val="solid"/>
            <a:round/>
            <a:headEnd type="none" w="med" len="med"/>
            <a:tailEnd type="triangle" w="med" len="med"/>
          </a:ln>
        </p:spPr>
      </p:cxnSp>
      <p:sp>
        <p:nvSpPr>
          <p:cNvPr id="1302" name="Google Shape;1302;p114"/>
          <p:cNvSpPr txBox="1"/>
          <p:nvPr/>
        </p:nvSpPr>
        <p:spPr>
          <a:xfrm>
            <a:off x="1054600" y="4380550"/>
            <a:ext cx="6938100" cy="3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666666"/>
                </a:solidFill>
                <a:latin typeface="Quattrocento Sans"/>
                <a:ea typeface="Quattrocento Sans"/>
                <a:cs typeface="Quattrocento Sans"/>
                <a:sym typeface="Quattrocento Sans"/>
              </a:rPr>
              <a:t>what proportion of images that were classified as 5s were actually 5</a:t>
            </a:r>
            <a:endParaRPr sz="1800" b="1">
              <a:solidFill>
                <a:srgbClr val="666666"/>
              </a:solidFill>
              <a:latin typeface="Quattrocento Sans"/>
              <a:ea typeface="Quattrocento Sans"/>
              <a:cs typeface="Quattrocento Sans"/>
              <a:sym typeface="Quattrocento Sans"/>
            </a:endParaRPr>
          </a:p>
        </p:txBody>
      </p:sp>
      <p:pic>
        <p:nvPicPr>
          <p:cNvPr id="1303" name="Google Shape;1303;p114"/>
          <p:cNvPicPr preferRelativeResize="0"/>
          <p:nvPr/>
        </p:nvPicPr>
        <p:blipFill>
          <a:blip r:embed="rId7">
            <a:alphaModFix/>
          </a:blip>
          <a:stretch>
            <a:fillRect/>
          </a:stretch>
        </p:blipFill>
        <p:spPr>
          <a:xfrm>
            <a:off x="7271700" y="3524208"/>
            <a:ext cx="1794000" cy="50829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308" name="Google Shape;1308;p115"/>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309" name="Google Shape;1309;p115"/>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310" name="Google Shape;1310;p115"/>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311" name="Google Shape;1311;p115"/>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312" name="Google Shape;1312;p115"/>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313" name="Google Shape;1313;p115"/>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5"/>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315" name="Google Shape;1315;p115"/>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16" name="Google Shape;1316;p115"/>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17" name="Google Shape;1317;p115"/>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18" name="Google Shape;1318;p115"/>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319" name="Google Shape;1319;p115"/>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20" name="Google Shape;1320;p115"/>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321" name="Google Shape;1321;p115"/>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22" name="Google Shape;1322;p115"/>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323" name="Google Shape;1323;p115"/>
          <p:cNvSpPr/>
          <p:nvPr/>
        </p:nvSpPr>
        <p:spPr>
          <a:xfrm rot="10513040">
            <a:off x="6276002" y="3756392"/>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24" name="Google Shape;1324;p115"/>
          <p:cNvSpPr txBox="1"/>
          <p:nvPr/>
        </p:nvSpPr>
        <p:spPr>
          <a:xfrm>
            <a:off x="6474146" y="3999650"/>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325" name="Google Shape;1325;p115"/>
          <p:cNvSpPr txBox="1"/>
          <p:nvPr/>
        </p:nvSpPr>
        <p:spPr>
          <a:xfrm>
            <a:off x="7271700" y="3114200"/>
            <a:ext cx="1794000" cy="6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 - </a:t>
            </a:r>
            <a:endParaRPr sz="1800" b="1">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3 out of 4</a:t>
            </a:r>
            <a:endParaRPr sz="1800" b="1">
              <a:solidFill>
                <a:srgbClr val="666666"/>
              </a:solidFill>
              <a:latin typeface="Quattrocento Sans"/>
              <a:ea typeface="Quattrocento Sans"/>
              <a:cs typeface="Quattrocento Sans"/>
              <a:sym typeface="Quattrocento Sans"/>
            </a:endParaRPr>
          </a:p>
        </p:txBody>
      </p:sp>
      <p:cxnSp>
        <p:nvCxnSpPr>
          <p:cNvPr id="1326" name="Google Shape;1326;p115"/>
          <p:cNvCxnSpPr/>
          <p:nvPr/>
        </p:nvCxnSpPr>
        <p:spPr>
          <a:xfrm rot="10800000">
            <a:off x="8168700" y="1494938"/>
            <a:ext cx="0" cy="1528800"/>
          </a:xfrm>
          <a:prstGeom prst="straightConnector1">
            <a:avLst/>
          </a:prstGeom>
          <a:noFill/>
          <a:ln w="76200" cap="flat" cmpd="sng">
            <a:solidFill>
              <a:schemeClr val="dk2"/>
            </a:solidFill>
            <a:prstDash val="solid"/>
            <a:round/>
            <a:headEnd type="none" w="med" len="med"/>
            <a:tailEnd type="triangle" w="med" len="med"/>
          </a:ln>
        </p:spPr>
      </p:cxnSp>
      <p:sp>
        <p:nvSpPr>
          <p:cNvPr id="1327" name="Google Shape;1327;p115"/>
          <p:cNvSpPr txBox="1"/>
          <p:nvPr/>
        </p:nvSpPr>
        <p:spPr>
          <a:xfrm>
            <a:off x="1054600" y="4380550"/>
            <a:ext cx="6938100" cy="3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666666"/>
                </a:solidFill>
                <a:latin typeface="Quattrocento Sans"/>
                <a:ea typeface="Quattrocento Sans"/>
                <a:cs typeface="Quattrocento Sans"/>
                <a:sym typeface="Quattrocento Sans"/>
              </a:rPr>
              <a:t>what proportion of images that were classified as 5s were actually 5</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7"/>
          <p:cNvPicPr preferRelativeResize="0"/>
          <p:nvPr/>
        </p:nvPicPr>
        <p:blipFill>
          <a:blip r:embed="rId3">
            <a:alphaModFix/>
          </a:blip>
          <a:stretch>
            <a:fillRect/>
          </a:stretch>
        </p:blipFill>
        <p:spPr>
          <a:xfrm>
            <a:off x="1271450" y="143876"/>
            <a:ext cx="608075" cy="743446"/>
          </a:xfrm>
          <a:prstGeom prst="rect">
            <a:avLst/>
          </a:prstGeom>
          <a:noFill/>
          <a:ln>
            <a:noFill/>
          </a:ln>
        </p:spPr>
      </p:pic>
      <p:pic>
        <p:nvPicPr>
          <p:cNvPr id="256" name="Google Shape;256;p37"/>
          <p:cNvPicPr preferRelativeResize="0"/>
          <p:nvPr/>
        </p:nvPicPr>
        <p:blipFill>
          <a:blip r:embed="rId4">
            <a:alphaModFix/>
          </a:blip>
          <a:stretch>
            <a:fillRect/>
          </a:stretch>
        </p:blipFill>
        <p:spPr>
          <a:xfrm>
            <a:off x="2562688" y="143875"/>
            <a:ext cx="743433" cy="743450"/>
          </a:xfrm>
          <a:prstGeom prst="rect">
            <a:avLst/>
          </a:prstGeom>
          <a:noFill/>
          <a:ln>
            <a:noFill/>
          </a:ln>
        </p:spPr>
      </p:pic>
      <p:pic>
        <p:nvPicPr>
          <p:cNvPr id="257" name="Google Shape;257;p37"/>
          <p:cNvPicPr preferRelativeResize="0"/>
          <p:nvPr/>
        </p:nvPicPr>
        <p:blipFill>
          <a:blip r:embed="rId5">
            <a:alphaModFix/>
          </a:blip>
          <a:stretch>
            <a:fillRect/>
          </a:stretch>
        </p:blipFill>
        <p:spPr>
          <a:xfrm>
            <a:off x="4160088" y="135792"/>
            <a:ext cx="823798" cy="759622"/>
          </a:xfrm>
          <a:prstGeom prst="rect">
            <a:avLst/>
          </a:prstGeom>
          <a:noFill/>
          <a:ln>
            <a:noFill/>
          </a:ln>
        </p:spPr>
      </p:pic>
      <p:pic>
        <p:nvPicPr>
          <p:cNvPr id="258" name="Google Shape;258;p37"/>
          <p:cNvPicPr preferRelativeResize="0"/>
          <p:nvPr/>
        </p:nvPicPr>
        <p:blipFill>
          <a:blip r:embed="rId6">
            <a:alphaModFix/>
          </a:blip>
          <a:stretch>
            <a:fillRect/>
          </a:stretch>
        </p:blipFill>
        <p:spPr>
          <a:xfrm>
            <a:off x="5615238" y="143887"/>
            <a:ext cx="743425" cy="743426"/>
          </a:xfrm>
          <a:prstGeom prst="rect">
            <a:avLst/>
          </a:prstGeom>
          <a:noFill/>
          <a:ln>
            <a:noFill/>
          </a:ln>
        </p:spPr>
      </p:pic>
      <p:pic>
        <p:nvPicPr>
          <p:cNvPr id="259" name="Google Shape;259;p37"/>
          <p:cNvPicPr preferRelativeResize="0"/>
          <p:nvPr/>
        </p:nvPicPr>
        <p:blipFill>
          <a:blip r:embed="rId7">
            <a:alphaModFix/>
          </a:blip>
          <a:stretch>
            <a:fillRect/>
          </a:stretch>
        </p:blipFill>
        <p:spPr>
          <a:xfrm flipH="1">
            <a:off x="6990012" y="172697"/>
            <a:ext cx="1209580" cy="685825"/>
          </a:xfrm>
          <a:prstGeom prst="rect">
            <a:avLst/>
          </a:prstGeom>
          <a:noFill/>
          <a:ln>
            <a:noFill/>
          </a:ln>
        </p:spPr>
      </p:pic>
      <p:sp>
        <p:nvSpPr>
          <p:cNvPr id="260" name="Google Shape;260;p37"/>
          <p:cNvSpPr txBox="1"/>
          <p:nvPr/>
        </p:nvSpPr>
        <p:spPr>
          <a:xfrm>
            <a:off x="1107938"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61" name="Google Shape;261;p37"/>
          <p:cNvSpPr txBox="1"/>
          <p:nvPr/>
        </p:nvSpPr>
        <p:spPr>
          <a:xfrm>
            <a:off x="246686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Banana</a:t>
            </a:r>
            <a:endParaRPr>
              <a:solidFill>
                <a:srgbClr val="666666"/>
              </a:solidFill>
              <a:latin typeface="Quattrocento Sans"/>
              <a:ea typeface="Quattrocento Sans"/>
              <a:cs typeface="Quattrocento Sans"/>
              <a:sym typeface="Quattrocento Sans"/>
            </a:endParaRPr>
          </a:p>
        </p:txBody>
      </p:sp>
      <p:sp>
        <p:nvSpPr>
          <p:cNvPr id="262" name="Google Shape;262;p37"/>
          <p:cNvSpPr txBox="1"/>
          <p:nvPr/>
        </p:nvSpPr>
        <p:spPr>
          <a:xfrm>
            <a:off x="39931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Apple</a:t>
            </a:r>
            <a:endParaRPr>
              <a:solidFill>
                <a:srgbClr val="666666"/>
              </a:solidFill>
              <a:latin typeface="Quattrocento Sans"/>
              <a:ea typeface="Quattrocento Sans"/>
              <a:cs typeface="Quattrocento Sans"/>
              <a:sym typeface="Quattrocento Sans"/>
            </a:endParaRPr>
          </a:p>
        </p:txBody>
      </p:sp>
      <p:sp>
        <p:nvSpPr>
          <p:cNvPr id="263" name="Google Shape;263;p37"/>
          <p:cNvSpPr txBox="1"/>
          <p:nvPr/>
        </p:nvSpPr>
        <p:spPr>
          <a:xfrm>
            <a:off x="5519413"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Kiwi</a:t>
            </a:r>
            <a:endParaRPr>
              <a:solidFill>
                <a:srgbClr val="666666"/>
              </a:solidFill>
              <a:latin typeface="Quattrocento Sans"/>
              <a:ea typeface="Quattrocento Sans"/>
              <a:cs typeface="Quattrocento Sans"/>
              <a:sym typeface="Quattrocento Sans"/>
            </a:endParaRPr>
          </a:p>
        </p:txBody>
      </p:sp>
      <p:sp>
        <p:nvSpPr>
          <p:cNvPr id="264" name="Google Shape;264;p37"/>
          <p:cNvSpPr txBox="1"/>
          <p:nvPr/>
        </p:nvSpPr>
        <p:spPr>
          <a:xfrm>
            <a:off x="7127250" y="997550"/>
            <a:ext cx="935100" cy="32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Grapes</a:t>
            </a:r>
            <a:endParaRPr>
              <a:solidFill>
                <a:srgbClr val="666666"/>
              </a:solidFill>
              <a:latin typeface="Quattrocento Sans"/>
              <a:ea typeface="Quattrocento Sans"/>
              <a:cs typeface="Quattrocento Sans"/>
              <a:sym typeface="Quattrocento Sans"/>
            </a:endParaRPr>
          </a:p>
        </p:txBody>
      </p:sp>
      <p:sp>
        <p:nvSpPr>
          <p:cNvPr id="265" name="Google Shape;265;p37"/>
          <p:cNvSpPr txBox="1"/>
          <p:nvPr/>
        </p:nvSpPr>
        <p:spPr>
          <a:xfrm>
            <a:off x="95150" y="79425"/>
            <a:ext cx="1012800" cy="15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666666"/>
                </a:solidFill>
                <a:latin typeface="Quattrocento Sans"/>
                <a:ea typeface="Quattrocento Sans"/>
                <a:cs typeface="Quattrocento Sans"/>
                <a:sym typeface="Quattrocento Sans"/>
              </a:rPr>
              <a:t>Labeled Images for Building Model</a:t>
            </a:r>
            <a:endParaRPr sz="18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pic>
        <p:nvPicPr>
          <p:cNvPr id="1332" name="Google Shape;1332;p116"/>
          <p:cNvPicPr preferRelativeResize="0"/>
          <p:nvPr/>
        </p:nvPicPr>
        <p:blipFill>
          <a:blip r:embed="rId3">
            <a:alphaModFix/>
          </a:blip>
          <a:stretch>
            <a:fillRect/>
          </a:stretch>
        </p:blipFill>
        <p:spPr>
          <a:xfrm>
            <a:off x="2449400" y="971538"/>
            <a:ext cx="4357325" cy="2451000"/>
          </a:xfrm>
          <a:prstGeom prst="rect">
            <a:avLst/>
          </a:prstGeom>
          <a:noFill/>
          <a:ln>
            <a:noFill/>
          </a:ln>
        </p:spPr>
      </p:pic>
      <p:sp>
        <p:nvSpPr>
          <p:cNvPr id="1333" name="Google Shape;1333;p116"/>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Recall</a:t>
            </a:r>
            <a:endParaRPr sz="3200">
              <a:solidFill>
                <a:srgbClr val="666666"/>
              </a:solidFill>
              <a:latin typeface="Quattrocento Sans"/>
              <a:ea typeface="Quattrocento Sans"/>
              <a:cs typeface="Quattrocento Sans"/>
              <a:sym typeface="Quattrocento Sans"/>
            </a:endParaRPr>
          </a:p>
        </p:txBody>
      </p:sp>
      <p:sp>
        <p:nvSpPr>
          <p:cNvPr id="1334" name="Google Shape;1334;p116"/>
          <p:cNvSpPr txBox="1"/>
          <p:nvPr/>
        </p:nvSpPr>
        <p:spPr>
          <a:xfrm>
            <a:off x="2000300" y="3555463"/>
            <a:ext cx="5143500" cy="6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2"/>
                </a:solidFill>
                <a:latin typeface="Quattrocento Sans"/>
                <a:ea typeface="Quattrocento Sans"/>
                <a:cs typeface="Quattrocento Sans"/>
                <a:sym typeface="Quattrocento Sans"/>
              </a:rPr>
              <a:t>Recall means remember something learnt in past</a:t>
            </a:r>
            <a:endParaRPr sz="1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pic>
        <p:nvPicPr>
          <p:cNvPr id="1339" name="Google Shape;1339;p117"/>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340" name="Google Shape;1340;p117"/>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341" name="Google Shape;1341;p117"/>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342" name="Google Shape;1342;p117"/>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343" name="Google Shape;1343;p117"/>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344" name="Google Shape;1344;p117"/>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7"/>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346" name="Google Shape;1346;p117"/>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47" name="Google Shape;1347;p117"/>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48" name="Google Shape;1348;p117"/>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49" name="Google Shape;1349;p117"/>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350" name="Google Shape;1350;p117"/>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51" name="Google Shape;1351;p117"/>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352" name="Google Shape;1352;p117"/>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53" name="Google Shape;1353;p117"/>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354" name="Google Shape;1354;p117"/>
          <p:cNvSpPr/>
          <p:nvPr/>
        </p:nvSpPr>
        <p:spPr>
          <a:xfrm rot="10513040">
            <a:off x="6897052" y="370056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55" name="Google Shape;1355;p117"/>
          <p:cNvSpPr txBox="1"/>
          <p:nvPr/>
        </p:nvSpPr>
        <p:spPr>
          <a:xfrm>
            <a:off x="7095196" y="394382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356" name="Google Shape;1356;p117"/>
          <p:cNvSpPr txBox="1"/>
          <p:nvPr/>
        </p:nvSpPr>
        <p:spPr>
          <a:xfrm>
            <a:off x="4414675" y="3926263"/>
            <a:ext cx="1255800" cy="4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a:t>
            </a:r>
            <a:endParaRPr sz="1800" b="1">
              <a:solidFill>
                <a:srgbClr val="666666"/>
              </a:solidFill>
              <a:latin typeface="Quattrocento Sans"/>
              <a:ea typeface="Quattrocento Sans"/>
              <a:cs typeface="Quattrocento Sans"/>
              <a:sym typeface="Quattrocento Sans"/>
            </a:endParaRPr>
          </a:p>
        </p:txBody>
      </p:sp>
      <p:cxnSp>
        <p:nvCxnSpPr>
          <p:cNvPr id="1357" name="Google Shape;1357;p117"/>
          <p:cNvCxnSpPr>
            <a:cxnSpLocks/>
          </p:cNvCxnSpPr>
          <p:nvPr/>
        </p:nvCxnSpPr>
        <p:spPr>
          <a:xfrm flipH="1">
            <a:off x="4067459" y="4380163"/>
            <a:ext cx="1357759" cy="0"/>
          </a:xfrm>
          <a:prstGeom prst="straightConnector1">
            <a:avLst/>
          </a:prstGeom>
          <a:noFill/>
          <a:ln w="76200" cap="flat" cmpd="sng">
            <a:solidFill>
              <a:schemeClr val="dk2"/>
            </a:solidFill>
            <a:prstDash val="solid"/>
            <a:round/>
            <a:headEnd type="none" w="med" len="med"/>
            <a:tailEnd type="triangle" w="med" len="med"/>
          </a:ln>
        </p:spPr>
      </p:cxnSp>
      <p:sp>
        <p:nvSpPr>
          <p:cNvPr id="1358" name="Google Shape;1358;p117"/>
          <p:cNvSpPr txBox="1"/>
          <p:nvPr/>
        </p:nvSpPr>
        <p:spPr>
          <a:xfrm>
            <a:off x="1054600" y="4532950"/>
            <a:ext cx="6938100" cy="35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dirty="0">
                <a:solidFill>
                  <a:srgbClr val="666666"/>
                </a:solidFill>
                <a:latin typeface="Quattrocento Sans"/>
                <a:ea typeface="Quattrocento Sans"/>
                <a:cs typeface="Quattrocento Sans"/>
                <a:sym typeface="Quattrocento Sans"/>
              </a:rPr>
              <a:t>what proportion of images that were actually 5 were predicted as class 5</a:t>
            </a:r>
            <a:endParaRPr sz="1800" b="1" dirty="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pic>
        <p:nvPicPr>
          <p:cNvPr id="1363" name="Google Shape;1363;p118"/>
          <p:cNvPicPr preferRelativeResize="0"/>
          <p:nvPr/>
        </p:nvPicPr>
        <p:blipFill>
          <a:blip r:embed="rId3">
            <a:alphaModFix/>
          </a:blip>
          <a:stretch>
            <a:fillRect/>
          </a:stretch>
        </p:blipFill>
        <p:spPr>
          <a:xfrm>
            <a:off x="3613938" y="1887475"/>
            <a:ext cx="1610925" cy="743750"/>
          </a:xfrm>
          <a:prstGeom prst="rect">
            <a:avLst/>
          </a:prstGeom>
          <a:noFill/>
          <a:ln>
            <a:noFill/>
          </a:ln>
        </p:spPr>
      </p:pic>
      <p:pic>
        <p:nvPicPr>
          <p:cNvPr id="1364" name="Google Shape;1364;p118"/>
          <p:cNvPicPr preferRelativeResize="0"/>
          <p:nvPr/>
        </p:nvPicPr>
        <p:blipFill>
          <a:blip r:embed="rId4">
            <a:alphaModFix/>
          </a:blip>
          <a:stretch>
            <a:fillRect/>
          </a:stretch>
        </p:blipFill>
        <p:spPr>
          <a:xfrm>
            <a:off x="5861438" y="1953125"/>
            <a:ext cx="699925" cy="612425"/>
          </a:xfrm>
          <a:prstGeom prst="rect">
            <a:avLst/>
          </a:prstGeom>
          <a:noFill/>
          <a:ln>
            <a:noFill/>
          </a:ln>
        </p:spPr>
      </p:pic>
      <p:pic>
        <p:nvPicPr>
          <p:cNvPr id="1365" name="Google Shape;1365;p118"/>
          <p:cNvPicPr preferRelativeResize="0"/>
          <p:nvPr/>
        </p:nvPicPr>
        <p:blipFill>
          <a:blip r:embed="rId5">
            <a:alphaModFix/>
          </a:blip>
          <a:stretch>
            <a:fillRect/>
          </a:stretch>
        </p:blipFill>
        <p:spPr>
          <a:xfrm>
            <a:off x="3759525" y="3193375"/>
            <a:ext cx="1427450" cy="393375"/>
          </a:xfrm>
          <a:prstGeom prst="rect">
            <a:avLst/>
          </a:prstGeom>
          <a:noFill/>
          <a:ln>
            <a:noFill/>
          </a:ln>
        </p:spPr>
      </p:pic>
      <p:pic>
        <p:nvPicPr>
          <p:cNvPr id="1366" name="Google Shape;1366;p118"/>
          <p:cNvPicPr preferRelativeResize="0"/>
          <p:nvPr/>
        </p:nvPicPr>
        <p:blipFill>
          <a:blip r:embed="rId6">
            <a:alphaModFix/>
          </a:blip>
          <a:stretch>
            <a:fillRect/>
          </a:stretch>
        </p:blipFill>
        <p:spPr>
          <a:xfrm>
            <a:off x="5497663" y="3114193"/>
            <a:ext cx="1427450" cy="551744"/>
          </a:xfrm>
          <a:prstGeom prst="rect">
            <a:avLst/>
          </a:prstGeom>
          <a:noFill/>
          <a:ln>
            <a:noFill/>
          </a:ln>
        </p:spPr>
      </p:pic>
      <p:sp>
        <p:nvSpPr>
          <p:cNvPr id="1367" name="Google Shape;1367;p118"/>
          <p:cNvSpPr txBox="1"/>
          <p:nvPr/>
        </p:nvSpPr>
        <p:spPr>
          <a:xfrm>
            <a:off x="4304750" y="10970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368" name="Google Shape;1368;p118"/>
          <p:cNvSpPr/>
          <p:nvPr/>
        </p:nvSpPr>
        <p:spPr>
          <a:xfrm rot="5400000">
            <a:off x="4614509" y="-440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8"/>
          <p:cNvSpPr txBox="1"/>
          <p:nvPr/>
        </p:nvSpPr>
        <p:spPr>
          <a:xfrm>
            <a:off x="430500"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370" name="Google Shape;1370;p118"/>
          <p:cNvSpPr/>
          <p:nvPr/>
        </p:nvSpPr>
        <p:spPr>
          <a:xfrm>
            <a:off x="1354334" y="16747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71" name="Google Shape;1371;p118"/>
          <p:cNvGraphicFramePr/>
          <p:nvPr/>
        </p:nvGraphicFramePr>
        <p:xfrm>
          <a:off x="2144625" y="12478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72" name="Google Shape;1372;p118"/>
          <p:cNvSpPr/>
          <p:nvPr/>
        </p:nvSpPr>
        <p:spPr>
          <a:xfrm rot="-895084">
            <a:off x="2981548" y="7962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73" name="Google Shape;1373;p118"/>
          <p:cNvSpPr txBox="1"/>
          <p:nvPr/>
        </p:nvSpPr>
        <p:spPr>
          <a:xfrm>
            <a:off x="3148275" y="10883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374" name="Google Shape;1374;p118"/>
          <p:cNvSpPr/>
          <p:nvPr/>
        </p:nvSpPr>
        <p:spPr>
          <a:xfrm rot="2170428">
            <a:off x="6336458" y="8323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75" name="Google Shape;1375;p118"/>
          <p:cNvSpPr txBox="1"/>
          <p:nvPr/>
        </p:nvSpPr>
        <p:spPr>
          <a:xfrm>
            <a:off x="6492660" y="11111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376" name="Google Shape;1376;p118"/>
          <p:cNvSpPr/>
          <p:nvPr/>
        </p:nvSpPr>
        <p:spPr>
          <a:xfrm rot="-5863827">
            <a:off x="2739838" y="37064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77" name="Google Shape;1377;p118"/>
          <p:cNvSpPr txBox="1"/>
          <p:nvPr/>
        </p:nvSpPr>
        <p:spPr>
          <a:xfrm>
            <a:off x="2929804" y="39264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378" name="Google Shape;1378;p118"/>
          <p:cNvSpPr/>
          <p:nvPr/>
        </p:nvSpPr>
        <p:spPr>
          <a:xfrm rot="10513040">
            <a:off x="6897052" y="370056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379" name="Google Shape;1379;p118"/>
          <p:cNvSpPr txBox="1"/>
          <p:nvPr/>
        </p:nvSpPr>
        <p:spPr>
          <a:xfrm>
            <a:off x="7095196" y="394382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380" name="Google Shape;1380;p118"/>
          <p:cNvSpPr txBox="1"/>
          <p:nvPr/>
        </p:nvSpPr>
        <p:spPr>
          <a:xfrm>
            <a:off x="3970125" y="3958311"/>
            <a:ext cx="1687800" cy="50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a:t>
            </a:r>
            <a:endParaRPr sz="1800" b="1">
              <a:solidFill>
                <a:srgbClr val="666666"/>
              </a:solidFill>
              <a:latin typeface="Quattrocento Sans"/>
              <a:ea typeface="Quattrocento Sans"/>
              <a:cs typeface="Quattrocento Sans"/>
              <a:sym typeface="Quattrocento Sans"/>
            </a:endParaRPr>
          </a:p>
        </p:txBody>
      </p:sp>
      <p:cxnSp>
        <p:nvCxnSpPr>
          <p:cNvPr id="1381" name="Google Shape;1381;p118"/>
          <p:cNvCxnSpPr>
            <a:cxnSpLocks/>
          </p:cNvCxnSpPr>
          <p:nvPr/>
        </p:nvCxnSpPr>
        <p:spPr>
          <a:xfrm flipH="1">
            <a:off x="3988342" y="4495499"/>
            <a:ext cx="1509321" cy="0"/>
          </a:xfrm>
          <a:prstGeom prst="straightConnector1">
            <a:avLst/>
          </a:prstGeom>
          <a:noFill/>
          <a:ln w="76200" cap="flat" cmpd="sng">
            <a:solidFill>
              <a:schemeClr val="dk2"/>
            </a:solidFill>
            <a:prstDash val="solid"/>
            <a:round/>
            <a:headEnd type="none" w="med" len="med"/>
            <a:tailEnd type="triangle" w="med" len="med"/>
          </a:ln>
        </p:spPr>
      </p:cxnSp>
      <p:pic>
        <p:nvPicPr>
          <p:cNvPr id="1382" name="Google Shape;1382;p118"/>
          <p:cNvPicPr preferRelativeResize="0"/>
          <p:nvPr/>
        </p:nvPicPr>
        <p:blipFill>
          <a:blip r:embed="rId7">
            <a:alphaModFix/>
          </a:blip>
          <a:stretch>
            <a:fillRect/>
          </a:stretch>
        </p:blipFill>
        <p:spPr>
          <a:xfrm>
            <a:off x="7034450" y="2126362"/>
            <a:ext cx="2103125" cy="743750"/>
          </a:xfrm>
          <a:prstGeom prst="rect">
            <a:avLst/>
          </a:prstGeom>
          <a:noFill/>
          <a:ln>
            <a:noFill/>
          </a:ln>
        </p:spPr>
      </p:pic>
      <p:sp>
        <p:nvSpPr>
          <p:cNvPr id="1383" name="Google Shape;1383;p118"/>
          <p:cNvSpPr txBox="1"/>
          <p:nvPr/>
        </p:nvSpPr>
        <p:spPr>
          <a:xfrm>
            <a:off x="1054600" y="4532950"/>
            <a:ext cx="6938100" cy="35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666666"/>
                </a:solidFill>
                <a:latin typeface="Quattrocento Sans"/>
                <a:ea typeface="Quattrocento Sans"/>
                <a:cs typeface="Quattrocento Sans"/>
                <a:sym typeface="Quattrocento Sans"/>
              </a:rPr>
              <a:t>what proportion of images that were actually 5 were predicted as class 5</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pic>
        <p:nvPicPr>
          <p:cNvPr id="1388" name="Google Shape;1388;p119"/>
          <p:cNvPicPr preferRelativeResize="0"/>
          <p:nvPr/>
        </p:nvPicPr>
        <p:blipFill>
          <a:blip r:embed="rId3">
            <a:alphaModFix/>
          </a:blip>
          <a:stretch>
            <a:fillRect/>
          </a:stretch>
        </p:blipFill>
        <p:spPr>
          <a:xfrm>
            <a:off x="3613938" y="1777775"/>
            <a:ext cx="1610925" cy="743750"/>
          </a:xfrm>
          <a:prstGeom prst="rect">
            <a:avLst/>
          </a:prstGeom>
          <a:noFill/>
          <a:ln>
            <a:noFill/>
          </a:ln>
        </p:spPr>
      </p:pic>
      <p:pic>
        <p:nvPicPr>
          <p:cNvPr id="1389" name="Google Shape;1389;p119"/>
          <p:cNvPicPr preferRelativeResize="0"/>
          <p:nvPr/>
        </p:nvPicPr>
        <p:blipFill>
          <a:blip r:embed="rId4">
            <a:alphaModFix/>
          </a:blip>
          <a:stretch>
            <a:fillRect/>
          </a:stretch>
        </p:blipFill>
        <p:spPr>
          <a:xfrm>
            <a:off x="5861438" y="1843425"/>
            <a:ext cx="699925" cy="612425"/>
          </a:xfrm>
          <a:prstGeom prst="rect">
            <a:avLst/>
          </a:prstGeom>
          <a:noFill/>
          <a:ln>
            <a:noFill/>
          </a:ln>
        </p:spPr>
      </p:pic>
      <p:pic>
        <p:nvPicPr>
          <p:cNvPr id="1390" name="Google Shape;1390;p119"/>
          <p:cNvPicPr preferRelativeResize="0"/>
          <p:nvPr/>
        </p:nvPicPr>
        <p:blipFill>
          <a:blip r:embed="rId5">
            <a:alphaModFix/>
          </a:blip>
          <a:stretch>
            <a:fillRect/>
          </a:stretch>
        </p:blipFill>
        <p:spPr>
          <a:xfrm>
            <a:off x="3759525" y="3083675"/>
            <a:ext cx="1427450" cy="393375"/>
          </a:xfrm>
          <a:prstGeom prst="rect">
            <a:avLst/>
          </a:prstGeom>
          <a:noFill/>
          <a:ln>
            <a:noFill/>
          </a:ln>
        </p:spPr>
      </p:pic>
      <p:pic>
        <p:nvPicPr>
          <p:cNvPr id="1391" name="Google Shape;1391;p119"/>
          <p:cNvPicPr preferRelativeResize="0"/>
          <p:nvPr/>
        </p:nvPicPr>
        <p:blipFill>
          <a:blip r:embed="rId6">
            <a:alphaModFix/>
          </a:blip>
          <a:stretch>
            <a:fillRect/>
          </a:stretch>
        </p:blipFill>
        <p:spPr>
          <a:xfrm>
            <a:off x="5497663" y="3004493"/>
            <a:ext cx="1427450" cy="551744"/>
          </a:xfrm>
          <a:prstGeom prst="rect">
            <a:avLst/>
          </a:prstGeom>
          <a:noFill/>
          <a:ln>
            <a:noFill/>
          </a:ln>
        </p:spPr>
      </p:pic>
      <p:sp>
        <p:nvSpPr>
          <p:cNvPr id="1392" name="Google Shape;1392;p119"/>
          <p:cNvSpPr txBox="1"/>
          <p:nvPr/>
        </p:nvSpPr>
        <p:spPr>
          <a:xfrm>
            <a:off x="4304750" y="0"/>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393" name="Google Shape;1393;p119"/>
          <p:cNvSpPr/>
          <p:nvPr/>
        </p:nvSpPr>
        <p:spPr>
          <a:xfrm rot="5400000">
            <a:off x="4614509" y="-153737"/>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9"/>
          <p:cNvSpPr txBox="1"/>
          <p:nvPr/>
        </p:nvSpPr>
        <p:spPr>
          <a:xfrm>
            <a:off x="430500" y="22653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395" name="Google Shape;1395;p119"/>
          <p:cNvSpPr/>
          <p:nvPr/>
        </p:nvSpPr>
        <p:spPr>
          <a:xfrm>
            <a:off x="1354334" y="1565038"/>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396" name="Google Shape;1396;p119"/>
          <p:cNvGraphicFramePr/>
          <p:nvPr/>
        </p:nvGraphicFramePr>
        <p:xfrm>
          <a:off x="2144625" y="1138125"/>
          <a:ext cx="4854750" cy="2682150"/>
        </p:xfrm>
        <a:graphic>
          <a:graphicData uri="http://schemas.openxmlformats.org/drawingml/2006/table">
            <a:tbl>
              <a:tblPr>
                <a:noFill/>
                <a:tableStyleId>{9383E09B-AD05-4CED-A3C9-FB9AC7568916}</a:tableStyleId>
              </a:tblPr>
              <a:tblGrid>
                <a:gridCol w="1100600">
                  <a:extLst>
                    <a:ext uri="{9D8B030D-6E8A-4147-A177-3AD203B41FA5}">
                      <a16:colId xmlns:a16="http://schemas.microsoft.com/office/drawing/2014/main" val="20000"/>
                    </a:ext>
                  </a:extLst>
                </a:gridCol>
                <a:gridCol w="2114975">
                  <a:extLst>
                    <a:ext uri="{9D8B030D-6E8A-4147-A177-3AD203B41FA5}">
                      <a16:colId xmlns:a16="http://schemas.microsoft.com/office/drawing/2014/main" val="20001"/>
                    </a:ext>
                  </a:extLst>
                </a:gridCol>
                <a:gridCol w="1639175">
                  <a:extLst>
                    <a:ext uri="{9D8B030D-6E8A-4147-A177-3AD203B41FA5}">
                      <a16:colId xmlns:a16="http://schemas.microsoft.com/office/drawing/2014/main" val="20002"/>
                    </a:ext>
                  </a:extLst>
                </a:gridCol>
              </a:tblGrid>
              <a:tr h="374500">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6315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Not-5s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65075">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5s</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397" name="Google Shape;1397;p119"/>
          <p:cNvSpPr/>
          <p:nvPr/>
        </p:nvSpPr>
        <p:spPr>
          <a:xfrm rot="-895084">
            <a:off x="2981548" y="68656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398" name="Google Shape;1398;p119"/>
          <p:cNvSpPr txBox="1"/>
          <p:nvPr/>
        </p:nvSpPr>
        <p:spPr>
          <a:xfrm>
            <a:off x="3148275" y="97865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399" name="Google Shape;1399;p119"/>
          <p:cNvSpPr/>
          <p:nvPr/>
        </p:nvSpPr>
        <p:spPr>
          <a:xfrm rot="2170428">
            <a:off x="6336458" y="722693"/>
            <a:ext cx="854403" cy="780117"/>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00" name="Google Shape;1400;p119"/>
          <p:cNvSpPr txBox="1"/>
          <p:nvPr/>
        </p:nvSpPr>
        <p:spPr>
          <a:xfrm>
            <a:off x="6492660" y="100145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401" name="Google Shape;1401;p119"/>
          <p:cNvSpPr/>
          <p:nvPr/>
        </p:nvSpPr>
        <p:spPr>
          <a:xfrm rot="-5863827">
            <a:off x="2739838" y="359675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02" name="Google Shape;1402;p119"/>
          <p:cNvSpPr txBox="1"/>
          <p:nvPr/>
        </p:nvSpPr>
        <p:spPr>
          <a:xfrm>
            <a:off x="2929804" y="381672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403" name="Google Shape;1403;p119"/>
          <p:cNvSpPr/>
          <p:nvPr/>
        </p:nvSpPr>
        <p:spPr>
          <a:xfrm rot="10513040">
            <a:off x="6897052" y="359086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04" name="Google Shape;1404;p119"/>
          <p:cNvSpPr txBox="1"/>
          <p:nvPr/>
        </p:nvSpPr>
        <p:spPr>
          <a:xfrm>
            <a:off x="7095196" y="383412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405" name="Google Shape;1405;p119"/>
          <p:cNvSpPr txBox="1"/>
          <p:nvPr/>
        </p:nvSpPr>
        <p:spPr>
          <a:xfrm>
            <a:off x="3804350" y="3830875"/>
            <a:ext cx="23202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Recall - 3 out of 5</a:t>
            </a:r>
            <a:endParaRPr sz="1800" b="1">
              <a:solidFill>
                <a:srgbClr val="666666"/>
              </a:solidFill>
              <a:latin typeface="Quattrocento Sans"/>
              <a:ea typeface="Quattrocento Sans"/>
              <a:cs typeface="Quattrocento Sans"/>
              <a:sym typeface="Quattrocento Sans"/>
            </a:endParaRPr>
          </a:p>
        </p:txBody>
      </p:sp>
      <p:cxnSp>
        <p:nvCxnSpPr>
          <p:cNvPr id="1406" name="Google Shape;1406;p119"/>
          <p:cNvCxnSpPr>
            <a:cxnSpLocks/>
          </p:cNvCxnSpPr>
          <p:nvPr/>
        </p:nvCxnSpPr>
        <p:spPr>
          <a:xfrm flipH="1">
            <a:off x="3884103" y="4285675"/>
            <a:ext cx="1912690" cy="0"/>
          </a:xfrm>
          <a:prstGeom prst="straightConnector1">
            <a:avLst/>
          </a:prstGeom>
          <a:noFill/>
          <a:ln w="76200" cap="flat" cmpd="sng">
            <a:solidFill>
              <a:schemeClr val="dk2"/>
            </a:solidFill>
            <a:prstDash val="solid"/>
            <a:round/>
            <a:headEnd type="none" w="med" len="med"/>
            <a:tailEnd type="triangle" w="med" len="med"/>
          </a:ln>
        </p:spPr>
      </p:cxnSp>
      <p:sp>
        <p:nvSpPr>
          <p:cNvPr id="1407" name="Google Shape;1407;p119"/>
          <p:cNvSpPr txBox="1"/>
          <p:nvPr/>
        </p:nvSpPr>
        <p:spPr>
          <a:xfrm>
            <a:off x="1004200" y="4560288"/>
            <a:ext cx="6938100" cy="35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b="1">
                <a:solidFill>
                  <a:srgbClr val="666666"/>
                </a:solidFill>
                <a:latin typeface="Quattrocento Sans"/>
                <a:ea typeface="Quattrocento Sans"/>
                <a:cs typeface="Quattrocento Sans"/>
                <a:sym typeface="Quattrocento Sans"/>
              </a:rPr>
              <a:t>what proportion of images that were actually 5 were predicted as class 5</a:t>
            </a:r>
            <a:endParaRPr sz="1800" b="1">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120"/>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3200">
                <a:solidFill>
                  <a:srgbClr val="666666"/>
                </a:solidFill>
                <a:latin typeface="Quattrocento Sans"/>
                <a:ea typeface="Quattrocento Sans"/>
                <a:cs typeface="Quattrocento Sans"/>
                <a:sym typeface="Quattrocento Sans"/>
              </a:rPr>
              <a:t>Steps</a:t>
            </a:r>
            <a:endParaRPr sz="3200">
              <a:solidFill>
                <a:srgbClr val="666666"/>
              </a:solidFill>
              <a:latin typeface="Quattrocento Sans"/>
              <a:ea typeface="Quattrocento Sans"/>
              <a:cs typeface="Quattrocento Sans"/>
              <a:sym typeface="Quattrocento Sans"/>
            </a:endParaRPr>
          </a:p>
        </p:txBody>
      </p:sp>
      <p:sp>
        <p:nvSpPr>
          <p:cNvPr id="1413" name="Google Shape;1413;p120"/>
          <p:cNvSpPr/>
          <p:nvPr/>
        </p:nvSpPr>
        <p:spPr>
          <a:xfrm>
            <a:off x="50943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Divide dataset into training and test samples</a:t>
            </a:r>
            <a:endParaRPr sz="1200">
              <a:solidFill>
                <a:srgbClr val="666666"/>
              </a:solidFill>
              <a:latin typeface="Quattrocento Sans"/>
              <a:ea typeface="Quattrocento Sans"/>
              <a:cs typeface="Quattrocento Sans"/>
              <a:sym typeface="Quattrocento Sans"/>
            </a:endParaRPr>
          </a:p>
        </p:txBody>
      </p:sp>
      <p:sp>
        <p:nvSpPr>
          <p:cNvPr id="1414" name="Google Shape;1414;p120"/>
          <p:cNvSpPr/>
          <p:nvPr/>
        </p:nvSpPr>
        <p:spPr>
          <a:xfrm>
            <a:off x="2256637"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Train the classifier using training dataset</a:t>
            </a:r>
            <a:endParaRPr sz="1200">
              <a:solidFill>
                <a:srgbClr val="666666"/>
              </a:solidFill>
              <a:latin typeface="Quattrocento Sans"/>
              <a:ea typeface="Quattrocento Sans"/>
              <a:cs typeface="Quattrocento Sans"/>
              <a:sym typeface="Quattrocento Sans"/>
            </a:endParaRPr>
          </a:p>
        </p:txBody>
      </p:sp>
      <p:sp>
        <p:nvSpPr>
          <p:cNvPr id="1415" name="Google Shape;1415;p120"/>
          <p:cNvSpPr/>
          <p:nvPr/>
        </p:nvSpPr>
        <p:spPr>
          <a:xfrm>
            <a:off x="3959612"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Test using sample data - some_digit</a:t>
            </a:r>
            <a:endParaRPr sz="1200">
              <a:solidFill>
                <a:srgbClr val="666666"/>
              </a:solidFill>
              <a:latin typeface="Quattrocento Sans"/>
              <a:ea typeface="Quattrocento Sans"/>
              <a:cs typeface="Quattrocento Sans"/>
              <a:sym typeface="Quattrocento Sans"/>
            </a:endParaRPr>
          </a:p>
        </p:txBody>
      </p:sp>
      <p:cxnSp>
        <p:nvCxnSpPr>
          <p:cNvPr id="1416" name="Google Shape;1416;p120"/>
          <p:cNvCxnSpPr>
            <a:stCxn id="1413" idx="3"/>
            <a:endCxn id="1414" idx="1"/>
          </p:cNvCxnSpPr>
          <p:nvPr/>
        </p:nvCxnSpPr>
        <p:spPr>
          <a:xfrm>
            <a:off x="1778432" y="1834923"/>
            <a:ext cx="478200" cy="0"/>
          </a:xfrm>
          <a:prstGeom prst="straightConnector1">
            <a:avLst/>
          </a:prstGeom>
          <a:noFill/>
          <a:ln w="38100" cap="flat" cmpd="sng">
            <a:solidFill>
              <a:schemeClr val="dk1"/>
            </a:solidFill>
            <a:prstDash val="solid"/>
            <a:round/>
            <a:headEnd type="none" w="med" len="med"/>
            <a:tailEnd type="triangle" w="med" len="med"/>
          </a:ln>
        </p:spPr>
      </p:cxnSp>
      <p:cxnSp>
        <p:nvCxnSpPr>
          <p:cNvPr id="1417" name="Google Shape;1417;p120"/>
          <p:cNvCxnSpPr>
            <a:stCxn id="1414" idx="3"/>
            <a:endCxn id="1415" idx="1"/>
          </p:cNvCxnSpPr>
          <p:nvPr/>
        </p:nvCxnSpPr>
        <p:spPr>
          <a:xfrm>
            <a:off x="3525637" y="1834923"/>
            <a:ext cx="434100" cy="0"/>
          </a:xfrm>
          <a:prstGeom prst="straightConnector1">
            <a:avLst/>
          </a:prstGeom>
          <a:noFill/>
          <a:ln w="38100" cap="flat" cmpd="sng">
            <a:solidFill>
              <a:schemeClr val="dk1"/>
            </a:solidFill>
            <a:prstDash val="solid"/>
            <a:round/>
            <a:headEnd type="none" w="med" len="med"/>
            <a:tailEnd type="triangle" w="med" len="med"/>
          </a:ln>
        </p:spPr>
      </p:cxnSp>
      <p:sp>
        <p:nvSpPr>
          <p:cNvPr id="1418" name="Google Shape;1418;p120"/>
          <p:cNvSpPr/>
          <p:nvPr/>
        </p:nvSpPr>
        <p:spPr>
          <a:xfrm>
            <a:off x="5662586" y="1103823"/>
            <a:ext cx="1269000" cy="1462200"/>
          </a:xfrm>
          <a:prstGeom prst="rect">
            <a:avLst/>
          </a:prstGeom>
          <a:solidFill>
            <a:srgbClr val="B6D7A8"/>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Performance metrics (Finalize the model)</a:t>
            </a:r>
            <a:endParaRPr sz="1200" b="1">
              <a:solidFill>
                <a:srgbClr val="666666"/>
              </a:solidFill>
              <a:latin typeface="Quattrocento Sans"/>
              <a:ea typeface="Quattrocento Sans"/>
              <a:cs typeface="Quattrocento Sans"/>
              <a:sym typeface="Quattrocento Sans"/>
            </a:endParaRPr>
          </a:p>
        </p:txBody>
      </p:sp>
      <p:cxnSp>
        <p:nvCxnSpPr>
          <p:cNvPr id="1419" name="Google Shape;1419;p120"/>
          <p:cNvCxnSpPr/>
          <p:nvPr/>
        </p:nvCxnSpPr>
        <p:spPr>
          <a:xfrm>
            <a:off x="5238444"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420" name="Google Shape;1420;p120"/>
          <p:cNvSpPr/>
          <p:nvPr/>
        </p:nvSpPr>
        <p:spPr>
          <a:xfrm>
            <a:off x="7365569" y="1103823"/>
            <a:ext cx="1269000" cy="1462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Improve the model using error analysis</a:t>
            </a:r>
            <a:endParaRPr sz="1200">
              <a:solidFill>
                <a:srgbClr val="666666"/>
              </a:solidFill>
              <a:latin typeface="Quattrocento Sans"/>
              <a:ea typeface="Quattrocento Sans"/>
              <a:cs typeface="Quattrocento Sans"/>
              <a:sym typeface="Quattrocento Sans"/>
            </a:endParaRPr>
          </a:p>
        </p:txBody>
      </p:sp>
      <p:cxnSp>
        <p:nvCxnSpPr>
          <p:cNvPr id="1421" name="Google Shape;1421;p120"/>
          <p:cNvCxnSpPr/>
          <p:nvPr/>
        </p:nvCxnSpPr>
        <p:spPr>
          <a:xfrm>
            <a:off x="6941426" y="1834909"/>
            <a:ext cx="433800" cy="0"/>
          </a:xfrm>
          <a:prstGeom prst="straightConnector1">
            <a:avLst/>
          </a:prstGeom>
          <a:noFill/>
          <a:ln w="38100" cap="flat" cmpd="sng">
            <a:solidFill>
              <a:schemeClr val="dk1"/>
            </a:solidFill>
            <a:prstDash val="solid"/>
            <a:round/>
            <a:headEnd type="none" w="med" len="med"/>
            <a:tailEnd type="triangle" w="med" len="med"/>
          </a:ln>
        </p:spPr>
      </p:cxnSp>
      <p:sp>
        <p:nvSpPr>
          <p:cNvPr id="1422" name="Google Shape;1422;p120"/>
          <p:cNvSpPr/>
          <p:nvPr/>
        </p:nvSpPr>
        <p:spPr>
          <a:xfrm>
            <a:off x="670175" y="3363642"/>
            <a:ext cx="953100" cy="10674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Cross Validation - Accuracy</a:t>
            </a:r>
            <a:endParaRPr sz="1200">
              <a:solidFill>
                <a:srgbClr val="666666"/>
              </a:solidFill>
              <a:latin typeface="Quattrocento Sans"/>
              <a:ea typeface="Quattrocento Sans"/>
              <a:cs typeface="Quattrocento Sans"/>
              <a:sym typeface="Quattrocento Sans"/>
            </a:endParaRPr>
          </a:p>
        </p:txBody>
      </p:sp>
      <p:sp>
        <p:nvSpPr>
          <p:cNvPr id="1423" name="Google Shape;1423;p120"/>
          <p:cNvSpPr/>
          <p:nvPr/>
        </p:nvSpPr>
        <p:spPr>
          <a:xfrm>
            <a:off x="1982274" y="3363662"/>
            <a:ext cx="953100" cy="6492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b="1">
                <a:solidFill>
                  <a:srgbClr val="666666"/>
                </a:solidFill>
                <a:latin typeface="Quattrocento Sans"/>
                <a:ea typeface="Quattrocento Sans"/>
                <a:cs typeface="Quattrocento Sans"/>
                <a:sym typeface="Quattrocento Sans"/>
              </a:rPr>
              <a:t>Confusion Matrix</a:t>
            </a:r>
            <a:endParaRPr sz="1200" b="1">
              <a:solidFill>
                <a:srgbClr val="666666"/>
              </a:solidFill>
              <a:latin typeface="Quattrocento Sans"/>
              <a:ea typeface="Quattrocento Sans"/>
              <a:cs typeface="Quattrocento Sans"/>
              <a:sym typeface="Quattrocento Sans"/>
            </a:endParaRPr>
          </a:p>
        </p:txBody>
      </p:sp>
      <p:sp>
        <p:nvSpPr>
          <p:cNvPr id="1424" name="Google Shape;1424;p120"/>
          <p:cNvSpPr/>
          <p:nvPr/>
        </p:nvSpPr>
        <p:spPr>
          <a:xfrm>
            <a:off x="3261167" y="3363662"/>
            <a:ext cx="953100" cy="649200"/>
          </a:xfrm>
          <a:prstGeom prst="rect">
            <a:avLst/>
          </a:prstGeom>
          <a:solidFill>
            <a:srgbClr val="93C47D"/>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Precision</a:t>
            </a:r>
            <a:endParaRPr sz="1200">
              <a:solidFill>
                <a:srgbClr val="666666"/>
              </a:solidFill>
              <a:latin typeface="Quattrocento Sans"/>
              <a:ea typeface="Quattrocento Sans"/>
              <a:cs typeface="Quattrocento Sans"/>
              <a:sym typeface="Quattrocento Sans"/>
            </a:endParaRPr>
          </a:p>
        </p:txBody>
      </p:sp>
      <p:sp>
        <p:nvSpPr>
          <p:cNvPr id="1425" name="Google Shape;1425;p120"/>
          <p:cNvSpPr/>
          <p:nvPr/>
        </p:nvSpPr>
        <p:spPr>
          <a:xfrm>
            <a:off x="4540059" y="3363662"/>
            <a:ext cx="953100" cy="649200"/>
          </a:xfrm>
          <a:prstGeom prst="rect">
            <a:avLst/>
          </a:prstGeom>
          <a:solidFill>
            <a:srgbClr val="93C47D"/>
          </a:solid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Recall</a:t>
            </a:r>
            <a:endParaRPr sz="1200">
              <a:solidFill>
                <a:srgbClr val="666666"/>
              </a:solidFill>
              <a:latin typeface="Quattrocento Sans"/>
              <a:ea typeface="Quattrocento Sans"/>
              <a:cs typeface="Quattrocento Sans"/>
              <a:sym typeface="Quattrocento Sans"/>
            </a:endParaRPr>
          </a:p>
        </p:txBody>
      </p:sp>
      <p:sp>
        <p:nvSpPr>
          <p:cNvPr id="1426" name="Google Shape;1426;p120"/>
          <p:cNvSpPr/>
          <p:nvPr/>
        </p:nvSpPr>
        <p:spPr>
          <a:xfrm>
            <a:off x="5818958"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F1 Score</a:t>
            </a:r>
            <a:endParaRPr sz="1200">
              <a:solidFill>
                <a:srgbClr val="666666"/>
              </a:solidFill>
              <a:latin typeface="Quattrocento Sans"/>
              <a:ea typeface="Quattrocento Sans"/>
              <a:cs typeface="Quattrocento Sans"/>
              <a:sym typeface="Quattrocento Sans"/>
            </a:endParaRPr>
          </a:p>
        </p:txBody>
      </p:sp>
      <p:sp>
        <p:nvSpPr>
          <p:cNvPr id="1427" name="Google Shape;1427;p120"/>
          <p:cNvSpPr/>
          <p:nvPr/>
        </p:nvSpPr>
        <p:spPr>
          <a:xfrm>
            <a:off x="7104833" y="3363662"/>
            <a:ext cx="953100" cy="649200"/>
          </a:xfrm>
          <a:prstGeom prst="rect">
            <a:avLst/>
          </a:prstGeom>
          <a:noFill/>
          <a:ln w="38100" cap="flat" cmpd="sng">
            <a:solidFill>
              <a:schemeClr val="dk1"/>
            </a:solidFill>
            <a:prstDash val="solid"/>
            <a:round/>
            <a:headEnd type="none" w="sm" len="sm"/>
            <a:tailEnd type="none" w="sm" len="sm"/>
          </a:ln>
        </p:spPr>
        <p:txBody>
          <a:bodyPr spcFirstLastPara="1" wrap="square" lIns="32750" tIns="32750" rIns="32750" bIns="32750" anchor="ctr" anchorCtr="0">
            <a:noAutofit/>
          </a:bodyPr>
          <a:lstStyle/>
          <a:p>
            <a:pPr marL="0" marR="0" lvl="0" indent="0" algn="ctr" rtl="0">
              <a:lnSpc>
                <a:spcPct val="150000"/>
              </a:lnSpc>
              <a:spcBef>
                <a:spcPts val="0"/>
              </a:spcBef>
              <a:spcAft>
                <a:spcPts val="0"/>
              </a:spcAft>
              <a:buNone/>
            </a:pPr>
            <a:r>
              <a:rPr lang="en" sz="1200">
                <a:solidFill>
                  <a:srgbClr val="666666"/>
                </a:solidFill>
                <a:latin typeface="Quattrocento Sans"/>
                <a:ea typeface="Quattrocento Sans"/>
                <a:cs typeface="Quattrocento Sans"/>
                <a:sym typeface="Quattrocento Sans"/>
              </a:rPr>
              <a:t>ROC Curve</a:t>
            </a:r>
            <a:endParaRPr sz="1200">
              <a:solidFill>
                <a:srgbClr val="666666"/>
              </a:solidFill>
              <a:latin typeface="Quattrocento Sans"/>
              <a:ea typeface="Quattrocento Sans"/>
              <a:cs typeface="Quattrocento Sans"/>
              <a:sym typeface="Quattrocento Sans"/>
            </a:endParaRPr>
          </a:p>
        </p:txBody>
      </p:sp>
      <p:cxnSp>
        <p:nvCxnSpPr>
          <p:cNvPr id="1428" name="Google Shape;1428;p120"/>
          <p:cNvCxnSpPr>
            <a:stCxn id="1418" idx="2"/>
            <a:endCxn id="1426" idx="0"/>
          </p:cNvCxnSpPr>
          <p:nvPr/>
        </p:nvCxnSpPr>
        <p:spPr>
          <a:xfrm flipH="1">
            <a:off x="6295586" y="2566023"/>
            <a:ext cx="1500" cy="797700"/>
          </a:xfrm>
          <a:prstGeom prst="straightConnector1">
            <a:avLst/>
          </a:prstGeom>
          <a:noFill/>
          <a:ln w="38100" cap="flat" cmpd="sng">
            <a:solidFill>
              <a:schemeClr val="dk1"/>
            </a:solidFill>
            <a:prstDash val="solid"/>
            <a:round/>
            <a:headEnd type="none" w="med" len="med"/>
            <a:tailEnd type="none" w="med" len="med"/>
          </a:ln>
        </p:spPr>
      </p:cxnSp>
      <p:cxnSp>
        <p:nvCxnSpPr>
          <p:cNvPr id="1429" name="Google Shape;1429;p120"/>
          <p:cNvCxnSpPr/>
          <p:nvPr/>
        </p:nvCxnSpPr>
        <p:spPr>
          <a:xfrm rot="10800000">
            <a:off x="1190122" y="3044379"/>
            <a:ext cx="6373200" cy="13200"/>
          </a:xfrm>
          <a:prstGeom prst="straightConnector1">
            <a:avLst/>
          </a:prstGeom>
          <a:noFill/>
          <a:ln w="38100" cap="flat" cmpd="sng">
            <a:solidFill>
              <a:schemeClr val="dk1"/>
            </a:solidFill>
            <a:prstDash val="solid"/>
            <a:round/>
            <a:headEnd type="none" w="med" len="med"/>
            <a:tailEnd type="none" w="med" len="med"/>
          </a:ln>
        </p:spPr>
      </p:cxnSp>
      <p:cxnSp>
        <p:nvCxnSpPr>
          <p:cNvPr id="1430" name="Google Shape;1430;p120"/>
          <p:cNvCxnSpPr>
            <a:stCxn id="1424" idx="0"/>
          </p:cNvCxnSpPr>
          <p:nvPr/>
        </p:nvCxnSpPr>
        <p:spPr>
          <a:xfrm rot="10800000">
            <a:off x="3737717"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431" name="Google Shape;1431;p120"/>
          <p:cNvCxnSpPr/>
          <p:nvPr/>
        </p:nvCxnSpPr>
        <p:spPr>
          <a:xfrm rot="10800000">
            <a:off x="2458778"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432" name="Google Shape;1432;p120"/>
          <p:cNvCxnSpPr/>
          <p:nvPr/>
        </p:nvCxnSpPr>
        <p:spPr>
          <a:xfrm rot="10800000">
            <a:off x="5016571" y="304445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433" name="Google Shape;1433;p120"/>
          <p:cNvCxnSpPr/>
          <p:nvPr/>
        </p:nvCxnSpPr>
        <p:spPr>
          <a:xfrm rot="10800000">
            <a:off x="7581343" y="3057662"/>
            <a:ext cx="0" cy="306000"/>
          </a:xfrm>
          <a:prstGeom prst="straightConnector1">
            <a:avLst/>
          </a:prstGeom>
          <a:noFill/>
          <a:ln w="38100" cap="flat" cmpd="sng">
            <a:solidFill>
              <a:schemeClr val="dk1"/>
            </a:solidFill>
            <a:prstDash val="solid"/>
            <a:round/>
            <a:headEnd type="none" w="med" len="med"/>
            <a:tailEnd type="none" w="med" len="med"/>
          </a:ln>
        </p:spPr>
      </p:cxnSp>
      <p:cxnSp>
        <p:nvCxnSpPr>
          <p:cNvPr id="1434" name="Google Shape;1434;p120"/>
          <p:cNvCxnSpPr/>
          <p:nvPr/>
        </p:nvCxnSpPr>
        <p:spPr>
          <a:xfrm rot="10800000">
            <a:off x="1179882" y="3057662"/>
            <a:ext cx="0" cy="3060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39" name="Google Shape;1439;p121"/>
          <p:cNvSpPr txBox="1"/>
          <p:nvPr/>
        </p:nvSpPr>
        <p:spPr>
          <a:xfrm>
            <a:off x="357150" y="1900505"/>
            <a:ext cx="8429700" cy="1342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 sz="2400">
                <a:solidFill>
                  <a:srgbClr val="666666"/>
                </a:solidFill>
                <a:latin typeface="Quattrocento Sans"/>
                <a:ea typeface="Quattrocento Sans"/>
                <a:cs typeface="Quattrocento Sans"/>
                <a:sym typeface="Quattrocento Sans"/>
              </a:rPr>
              <a:t>Let’s see one more example of confusion matrix of model predicting if someone has cancer or not</a:t>
            </a:r>
            <a:endParaRPr sz="2400">
              <a:solidFill>
                <a:srgbClr val="666666"/>
              </a:solidFill>
              <a:latin typeface="Quattrocento Sans"/>
              <a:ea typeface="Quattrocento Sans"/>
              <a:cs typeface="Quattrocento Sans"/>
              <a:sym typeface="Quattrocento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graphicFrame>
        <p:nvGraphicFramePr>
          <p:cNvPr id="1444" name="Google Shape;1444;p122"/>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1445" name="Google Shape;1445;p122"/>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446" name="Google Shape;1446;p122"/>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22"/>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448" name="Google Shape;1448;p122"/>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22"/>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50" name="Google Shape;1450;p122"/>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451" name="Google Shape;1451;p122"/>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52" name="Google Shape;1452;p122"/>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453" name="Google Shape;1453;p122"/>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54" name="Google Shape;1454;p122"/>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455" name="Google Shape;1455;p122"/>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56" name="Google Shape;1456;p122"/>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457" name="Google Shape;1457;p122"/>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458" name="Google Shape;1458;p122"/>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Precision?</a:t>
            </a:r>
            <a:endParaRPr sz="280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graphicFrame>
        <p:nvGraphicFramePr>
          <p:cNvPr id="1463" name="Google Shape;1463;p123"/>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464" name="Google Shape;1464;p123"/>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465" name="Google Shape;1465;p123"/>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23"/>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467" name="Google Shape;1467;p123"/>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23"/>
          <p:cNvSpPr txBox="1"/>
          <p:nvPr/>
        </p:nvSpPr>
        <p:spPr>
          <a:xfrm>
            <a:off x="5388125" y="3280675"/>
            <a:ext cx="1384200" cy="6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Total Predictions = 110</a:t>
            </a:r>
            <a:endParaRPr>
              <a:solidFill>
                <a:srgbClr val="666666"/>
              </a:solidFill>
              <a:latin typeface="Quattrocento Sans"/>
              <a:ea typeface="Quattrocento Sans"/>
              <a:cs typeface="Quattrocento Sans"/>
              <a:sym typeface="Quattrocento Sans"/>
            </a:endParaRPr>
          </a:p>
        </p:txBody>
      </p:sp>
      <p:sp>
        <p:nvSpPr>
          <p:cNvPr id="1469" name="Google Shape;1469;p123"/>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470" name="Google Shape;1470;p123"/>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71" name="Google Shape;1471;p123"/>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472" name="Google Shape;1472;p123"/>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73" name="Google Shape;1473;p123"/>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474" name="Google Shape;1474;p123"/>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75" name="Google Shape;1475;p123"/>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476" name="Google Shape;1476;p123"/>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77" name="Google Shape;1477;p123"/>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478" name="Google Shape;1478;p123"/>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Precision?</a:t>
            </a:r>
            <a:endParaRPr sz="2800">
              <a:solidFill>
                <a:schemeClr val="dk2"/>
              </a:solidFill>
              <a:latin typeface="Quattrocento Sans"/>
              <a:ea typeface="Quattrocento Sans"/>
              <a:cs typeface="Quattrocento Sans"/>
              <a:sym typeface="Quattrocento Sans"/>
            </a:endParaRPr>
          </a:p>
        </p:txBody>
      </p:sp>
      <p:pic>
        <p:nvPicPr>
          <p:cNvPr id="1479" name="Google Shape;1479;p123"/>
          <p:cNvPicPr preferRelativeResize="0"/>
          <p:nvPr/>
        </p:nvPicPr>
        <p:blipFill rotWithShape="1">
          <a:blip r:embed="rId3">
            <a:alphaModFix/>
          </a:blip>
          <a:srcRect l="11835" r="9782"/>
          <a:stretch/>
        </p:blipFill>
        <p:spPr>
          <a:xfrm>
            <a:off x="530150" y="928725"/>
            <a:ext cx="2299690" cy="831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graphicFrame>
        <p:nvGraphicFramePr>
          <p:cNvPr id="1484" name="Google Shape;1484;p124"/>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lnL w="9525" cap="flat" cmpd="sng">
                      <a:solidFill>
                        <a:srgbClr val="9E9E9E"/>
                      </a:solidFill>
                      <a:prstDash val="solid"/>
                      <a:round/>
                      <a:headEnd type="none" w="sm" len="sm"/>
                      <a:tailEnd type="none" w="sm" len="sm"/>
                    </a:lnL>
                    <a:lnR w="28575" cap="flat" cmpd="sng">
                      <a:solidFill>
                        <a:srgbClr val="38761D"/>
                      </a:solidFill>
                      <a:prstDash val="dash"/>
                      <a:round/>
                      <a:headEnd type="none" w="sm" len="sm"/>
                      <a:tailEnd type="none" w="sm" len="sm"/>
                    </a:lnR>
                  </a:tcP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lnL w="28575" cap="flat" cmpd="sng">
                      <a:solidFill>
                        <a:srgbClr val="38761D"/>
                      </a:solidFill>
                      <a:prstDash val="dash"/>
                      <a:round/>
                      <a:headEnd type="none" w="sm" len="sm"/>
                      <a:tailEnd type="none" w="sm" len="sm"/>
                    </a:lnL>
                    <a:lnR w="28575" cap="flat" cmpd="sng">
                      <a:solidFill>
                        <a:srgbClr val="38761D"/>
                      </a:solidFill>
                      <a:prstDash val="dash"/>
                      <a:round/>
                      <a:headEnd type="none" w="sm" len="sm"/>
                      <a:tailEnd type="none" w="sm" len="sm"/>
                    </a:lnR>
                    <a:lnT w="28575" cap="flat" cmpd="sng">
                      <a:solidFill>
                        <a:srgbClr val="38761D"/>
                      </a:solidFill>
                      <a:prstDash val="dash"/>
                      <a:round/>
                      <a:headEnd type="none" w="sm" len="sm"/>
                      <a:tailEnd type="none" w="sm" len="sm"/>
                    </a:lnT>
                    <a:lnB w="28575" cap="flat" cmpd="sng">
                      <a:solidFill>
                        <a:srgbClr val="38761D"/>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sp>
        <p:nvSpPr>
          <p:cNvPr id="1485" name="Google Shape;1485;p124"/>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486" name="Google Shape;1486;p124"/>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24"/>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488" name="Google Shape;1488;p124"/>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24"/>
          <p:cNvSpPr txBox="1"/>
          <p:nvPr/>
        </p:nvSpPr>
        <p:spPr>
          <a:xfrm>
            <a:off x="5388125" y="3280675"/>
            <a:ext cx="1384200" cy="6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666666"/>
                </a:solidFill>
                <a:latin typeface="Quattrocento Sans"/>
                <a:ea typeface="Quattrocento Sans"/>
                <a:cs typeface="Quattrocento Sans"/>
                <a:sym typeface="Quattrocento Sans"/>
              </a:rPr>
              <a:t>Correct Predictions = 100</a:t>
            </a:r>
            <a:endParaRPr>
              <a:solidFill>
                <a:srgbClr val="666666"/>
              </a:solidFill>
              <a:latin typeface="Quattrocento Sans"/>
              <a:ea typeface="Quattrocento Sans"/>
              <a:cs typeface="Quattrocento Sans"/>
              <a:sym typeface="Quattrocento Sans"/>
            </a:endParaRPr>
          </a:p>
        </p:txBody>
      </p:sp>
      <p:sp>
        <p:nvSpPr>
          <p:cNvPr id="1490" name="Google Shape;1490;p124"/>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491" name="Google Shape;1491;p124"/>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92" name="Google Shape;1492;p124"/>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493" name="Google Shape;1493;p124"/>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94" name="Google Shape;1494;p124"/>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495" name="Google Shape;1495;p124"/>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496" name="Google Shape;1496;p124"/>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497" name="Google Shape;1497;p124"/>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498" name="Google Shape;1498;p124"/>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499" name="Google Shape;1499;p124"/>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Precision?</a:t>
            </a:r>
            <a:endParaRPr sz="2800">
              <a:solidFill>
                <a:schemeClr val="dk2"/>
              </a:solidFill>
              <a:latin typeface="Quattrocento Sans"/>
              <a:ea typeface="Quattrocento Sans"/>
              <a:cs typeface="Quattrocento Sans"/>
              <a:sym typeface="Quattrocento Sans"/>
            </a:endParaRPr>
          </a:p>
        </p:txBody>
      </p:sp>
      <p:pic>
        <p:nvPicPr>
          <p:cNvPr id="1500" name="Google Shape;1500;p124"/>
          <p:cNvPicPr preferRelativeResize="0"/>
          <p:nvPr/>
        </p:nvPicPr>
        <p:blipFill rotWithShape="1">
          <a:blip r:embed="rId3">
            <a:alphaModFix/>
          </a:blip>
          <a:srcRect l="11835" r="9782"/>
          <a:stretch/>
        </p:blipFill>
        <p:spPr>
          <a:xfrm>
            <a:off x="530150" y="928725"/>
            <a:ext cx="2299690" cy="8313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aphicFrame>
        <p:nvGraphicFramePr>
          <p:cNvPr id="1505" name="Google Shape;1505;p125"/>
          <p:cNvGraphicFramePr/>
          <p:nvPr/>
        </p:nvGraphicFramePr>
        <p:xfrm>
          <a:off x="2584725" y="2000250"/>
          <a:ext cx="4205100" cy="1188630"/>
        </p:xfrm>
        <a:graphic>
          <a:graphicData uri="http://schemas.openxmlformats.org/drawingml/2006/table">
            <a:tbl>
              <a:tblPr>
                <a:noFill/>
                <a:tableStyleId>{9383E09B-AD05-4CED-A3C9-FB9AC7568916}</a:tableStyleId>
              </a:tblPr>
              <a:tblGrid>
                <a:gridCol w="1401700">
                  <a:extLst>
                    <a:ext uri="{9D8B030D-6E8A-4147-A177-3AD203B41FA5}">
                      <a16:colId xmlns:a16="http://schemas.microsoft.com/office/drawing/2014/main" val="20000"/>
                    </a:ext>
                  </a:extLst>
                </a:gridCol>
                <a:gridCol w="1401700">
                  <a:extLst>
                    <a:ext uri="{9D8B030D-6E8A-4147-A177-3AD203B41FA5}">
                      <a16:colId xmlns:a16="http://schemas.microsoft.com/office/drawing/2014/main" val="20001"/>
                    </a:ext>
                  </a:extLst>
                </a:gridCol>
                <a:gridCol w="14017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No</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50</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2"/>
                          </a:solidFill>
                          <a:latin typeface="Gill Sans"/>
                          <a:ea typeface="Gill Sans"/>
                          <a:cs typeface="Gill Sans"/>
                          <a:sym typeface="Gill Sans"/>
                        </a:rPr>
                        <a:t>Cancer - Yes</a:t>
                      </a:r>
                      <a:endParaRPr b="1">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5</a:t>
                      </a:r>
                      <a:endParaRPr>
                        <a:solidFill>
                          <a:schemeClr val="dk2"/>
                        </a:solidFill>
                        <a:latin typeface="Gill Sans"/>
                        <a:ea typeface="Gill Sans"/>
                        <a:cs typeface="Gill Sans"/>
                        <a:sym typeface="Gill Sans"/>
                      </a:endParaRPr>
                    </a:p>
                  </a:txBody>
                  <a:tcPr marL="91425" marR="91425" marT="91425" marB="91425" anchor="ctr"/>
                </a:tc>
                <a:tc>
                  <a:txBody>
                    <a:bodyPr/>
                    <a:lstStyle/>
                    <a:p>
                      <a:pPr marL="0" lvl="0" indent="0" algn="ctr" rtl="0">
                        <a:spcBef>
                          <a:spcPts val="0"/>
                        </a:spcBef>
                        <a:spcAft>
                          <a:spcPts val="0"/>
                        </a:spcAft>
                        <a:buNone/>
                      </a:pPr>
                      <a:r>
                        <a:rPr lang="en">
                          <a:solidFill>
                            <a:schemeClr val="dk2"/>
                          </a:solidFill>
                          <a:latin typeface="Gill Sans"/>
                          <a:ea typeface="Gill Sans"/>
                          <a:cs typeface="Gill Sans"/>
                          <a:sym typeface="Gill Sans"/>
                        </a:rPr>
                        <a:t>100</a:t>
                      </a:r>
                      <a:endParaRPr>
                        <a:solidFill>
                          <a:schemeClr val="dk2"/>
                        </a:solidFill>
                        <a:latin typeface="Gill Sans"/>
                        <a:ea typeface="Gill Sans"/>
                        <a:cs typeface="Gill Sans"/>
                        <a:sym typeface="Gill Sans"/>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1506" name="Google Shape;1506;p125"/>
          <p:cNvSpPr txBox="1"/>
          <p:nvPr/>
        </p:nvSpPr>
        <p:spPr>
          <a:xfrm>
            <a:off x="727925" y="2375088"/>
            <a:ext cx="9270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Actual</a:t>
            </a:r>
            <a:endParaRPr sz="1800" b="1">
              <a:solidFill>
                <a:srgbClr val="666666"/>
              </a:solidFill>
              <a:latin typeface="Quattrocento Sans"/>
              <a:ea typeface="Quattrocento Sans"/>
              <a:cs typeface="Quattrocento Sans"/>
              <a:sym typeface="Quattrocento Sans"/>
            </a:endParaRPr>
          </a:p>
        </p:txBody>
      </p:sp>
      <p:sp>
        <p:nvSpPr>
          <p:cNvPr id="1507" name="Google Shape;1507;p125"/>
          <p:cNvSpPr/>
          <p:nvPr/>
        </p:nvSpPr>
        <p:spPr>
          <a:xfrm>
            <a:off x="1771525" y="2000200"/>
            <a:ext cx="696600" cy="11811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25"/>
          <p:cNvSpPr txBox="1"/>
          <p:nvPr/>
        </p:nvSpPr>
        <p:spPr>
          <a:xfrm>
            <a:off x="4700588" y="694125"/>
            <a:ext cx="13194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Predicted</a:t>
            </a:r>
            <a:endParaRPr sz="1800" b="1">
              <a:solidFill>
                <a:srgbClr val="666666"/>
              </a:solidFill>
              <a:latin typeface="Quattrocento Sans"/>
              <a:ea typeface="Quattrocento Sans"/>
              <a:cs typeface="Quattrocento Sans"/>
              <a:sym typeface="Quattrocento Sans"/>
            </a:endParaRPr>
          </a:p>
        </p:txBody>
      </p:sp>
      <p:sp>
        <p:nvSpPr>
          <p:cNvPr id="1509" name="Google Shape;1509;p125"/>
          <p:cNvSpPr/>
          <p:nvPr/>
        </p:nvSpPr>
        <p:spPr>
          <a:xfrm rot="5400000">
            <a:off x="5010347" y="608863"/>
            <a:ext cx="699900" cy="17940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0" name="Google Shape;1510;p125"/>
          <p:cNvCxnSpPr/>
          <p:nvPr/>
        </p:nvCxnSpPr>
        <p:spPr>
          <a:xfrm rot="10800000">
            <a:off x="7271275" y="2442100"/>
            <a:ext cx="1800" cy="747600"/>
          </a:xfrm>
          <a:prstGeom prst="straightConnector1">
            <a:avLst/>
          </a:prstGeom>
          <a:noFill/>
          <a:ln w="28575" cap="flat" cmpd="sng">
            <a:solidFill>
              <a:schemeClr val="dk2"/>
            </a:solidFill>
            <a:prstDash val="solid"/>
            <a:round/>
            <a:headEnd type="none" w="med" len="med"/>
            <a:tailEnd type="triangle" w="med" len="med"/>
          </a:ln>
        </p:spPr>
      </p:cxnSp>
      <p:sp>
        <p:nvSpPr>
          <p:cNvPr id="1511" name="Google Shape;1511;p125"/>
          <p:cNvSpPr txBox="1"/>
          <p:nvPr/>
        </p:nvSpPr>
        <p:spPr>
          <a:xfrm>
            <a:off x="7147850" y="2098150"/>
            <a:ext cx="1871700" cy="98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Precision - </a:t>
            </a:r>
            <a:endParaRPr sz="1800" b="1">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100 out of 110</a:t>
            </a:r>
            <a:endParaRPr sz="1800" b="1">
              <a:solidFill>
                <a:srgbClr val="666666"/>
              </a:solidFill>
              <a:latin typeface="Quattrocento Sans"/>
              <a:ea typeface="Quattrocento Sans"/>
              <a:cs typeface="Quattrocento Sans"/>
              <a:sym typeface="Quattrocento Sans"/>
            </a:endParaRPr>
          </a:p>
          <a:p>
            <a:pPr marL="0" lvl="0" indent="0" algn="ctr" rtl="0">
              <a:spcBef>
                <a:spcPts val="0"/>
              </a:spcBef>
              <a:spcAft>
                <a:spcPts val="0"/>
              </a:spcAft>
              <a:buNone/>
            </a:pPr>
            <a:r>
              <a:rPr lang="en" sz="1800" b="1">
                <a:solidFill>
                  <a:srgbClr val="666666"/>
                </a:solidFill>
                <a:latin typeface="Quattrocento Sans"/>
                <a:ea typeface="Quattrocento Sans"/>
                <a:cs typeface="Quattrocento Sans"/>
                <a:sym typeface="Quattrocento Sans"/>
              </a:rPr>
              <a:t>= 0.91</a:t>
            </a:r>
            <a:endParaRPr sz="1800" b="1">
              <a:solidFill>
                <a:srgbClr val="666666"/>
              </a:solidFill>
              <a:latin typeface="Quattrocento Sans"/>
              <a:ea typeface="Quattrocento Sans"/>
              <a:cs typeface="Quattrocento Sans"/>
              <a:sym typeface="Quattrocento Sans"/>
            </a:endParaRPr>
          </a:p>
        </p:txBody>
      </p:sp>
      <p:sp>
        <p:nvSpPr>
          <p:cNvPr id="1512" name="Google Shape;1512;p125"/>
          <p:cNvSpPr txBox="1"/>
          <p:nvPr/>
        </p:nvSpPr>
        <p:spPr>
          <a:xfrm>
            <a:off x="357188" y="220996"/>
            <a:ext cx="8429700" cy="616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2300">
                <a:solidFill>
                  <a:srgbClr val="666666"/>
                </a:solidFill>
                <a:latin typeface="Quattrocento Sans"/>
                <a:ea typeface="Quattrocento Sans"/>
                <a:cs typeface="Quattrocento Sans"/>
                <a:sym typeface="Quattrocento Sans"/>
              </a:rPr>
              <a:t>Performance Measures  - Confusion Matrix</a:t>
            </a:r>
            <a:endParaRPr sz="3200">
              <a:solidFill>
                <a:srgbClr val="666666"/>
              </a:solidFill>
              <a:latin typeface="Quattrocento Sans"/>
              <a:ea typeface="Quattrocento Sans"/>
              <a:cs typeface="Quattrocento Sans"/>
              <a:sym typeface="Quattrocento Sans"/>
            </a:endParaRPr>
          </a:p>
        </p:txBody>
      </p:sp>
      <p:sp>
        <p:nvSpPr>
          <p:cNvPr id="1513" name="Google Shape;1513;p125"/>
          <p:cNvSpPr/>
          <p:nvPr/>
        </p:nvSpPr>
        <p:spPr>
          <a:xfrm rot="-895084">
            <a:off x="3190348" y="1508019"/>
            <a:ext cx="912454" cy="852376"/>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14" name="Google Shape;1514;p125"/>
          <p:cNvSpPr txBox="1"/>
          <p:nvPr/>
        </p:nvSpPr>
        <p:spPr>
          <a:xfrm>
            <a:off x="3357075" y="1800100"/>
            <a:ext cx="579000" cy="2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rgbClr val="666666"/>
                </a:solidFill>
                <a:latin typeface="Quattrocento Sans"/>
                <a:ea typeface="Quattrocento Sans"/>
                <a:cs typeface="Quattrocento Sans"/>
                <a:sym typeface="Quattrocento Sans"/>
              </a:rPr>
              <a:t>TN</a:t>
            </a:r>
            <a:endParaRPr sz="1600" b="1">
              <a:solidFill>
                <a:srgbClr val="666666"/>
              </a:solidFill>
              <a:latin typeface="Quattrocento Sans"/>
              <a:ea typeface="Quattrocento Sans"/>
              <a:cs typeface="Quattrocento Sans"/>
              <a:sym typeface="Quattrocento Sans"/>
            </a:endParaRPr>
          </a:p>
        </p:txBody>
      </p:sp>
      <p:sp>
        <p:nvSpPr>
          <p:cNvPr id="1515" name="Google Shape;1515;p125"/>
          <p:cNvSpPr/>
          <p:nvPr/>
        </p:nvSpPr>
        <p:spPr>
          <a:xfrm rot="2845147">
            <a:off x="6564174" y="1544166"/>
            <a:ext cx="854381" cy="78008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16" name="Google Shape;1516;p125"/>
          <p:cNvSpPr txBox="1"/>
          <p:nvPr/>
        </p:nvSpPr>
        <p:spPr>
          <a:xfrm>
            <a:off x="6720485" y="1822905"/>
            <a:ext cx="541800" cy="22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FP</a:t>
            </a:r>
            <a:endParaRPr sz="1600" b="1">
              <a:solidFill>
                <a:srgbClr val="666666"/>
              </a:solidFill>
              <a:latin typeface="Quattrocento Sans"/>
              <a:ea typeface="Quattrocento Sans"/>
              <a:cs typeface="Quattrocento Sans"/>
              <a:sym typeface="Quattrocento Sans"/>
            </a:endParaRPr>
          </a:p>
        </p:txBody>
      </p:sp>
      <p:sp>
        <p:nvSpPr>
          <p:cNvPr id="1517" name="Google Shape;1517;p125"/>
          <p:cNvSpPr/>
          <p:nvPr/>
        </p:nvSpPr>
        <p:spPr>
          <a:xfrm rot="-5863827">
            <a:off x="3126113" y="3203505"/>
            <a:ext cx="869805" cy="743840"/>
          </a:xfrm>
          <a:prstGeom prst="wedgeEllipseCallout">
            <a:avLst>
              <a:gd name="adj1" fmla="val 42042"/>
              <a:gd name="adj2" fmla="val 86948"/>
            </a:avLst>
          </a:prstGeom>
          <a:solidFill>
            <a:srgbClr val="E6B8AF"/>
          </a:solidFill>
          <a:ln w="2857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dk2"/>
              </a:solidFill>
              <a:latin typeface="Gill Sans"/>
              <a:ea typeface="Gill Sans"/>
              <a:cs typeface="Gill Sans"/>
              <a:sym typeface="Gill Sans"/>
            </a:endParaRPr>
          </a:p>
        </p:txBody>
      </p:sp>
      <p:sp>
        <p:nvSpPr>
          <p:cNvPr id="1518" name="Google Shape;1518;p125"/>
          <p:cNvSpPr txBox="1"/>
          <p:nvPr/>
        </p:nvSpPr>
        <p:spPr>
          <a:xfrm>
            <a:off x="3316079" y="3423471"/>
            <a:ext cx="489900" cy="30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FN</a:t>
            </a:r>
            <a:endParaRPr sz="1600" b="1">
              <a:solidFill>
                <a:srgbClr val="666666"/>
              </a:solidFill>
              <a:latin typeface="Quattrocento Sans"/>
              <a:ea typeface="Quattrocento Sans"/>
              <a:cs typeface="Quattrocento Sans"/>
              <a:sym typeface="Quattrocento Sans"/>
            </a:endParaRPr>
          </a:p>
        </p:txBody>
      </p:sp>
      <p:sp>
        <p:nvSpPr>
          <p:cNvPr id="1519" name="Google Shape;1519;p125"/>
          <p:cNvSpPr/>
          <p:nvPr/>
        </p:nvSpPr>
        <p:spPr>
          <a:xfrm rot="10513040">
            <a:off x="6614827" y="3273817"/>
            <a:ext cx="975095" cy="755597"/>
          </a:xfrm>
          <a:prstGeom prst="wedgeEllipseCallout">
            <a:avLst>
              <a:gd name="adj1" fmla="val 42042"/>
              <a:gd name="adj2" fmla="val 86948"/>
            </a:avLst>
          </a:prstGeom>
          <a:solidFill>
            <a:srgbClr val="D9EAD3"/>
          </a:solidFill>
          <a:ln w="2857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2"/>
              </a:solidFill>
              <a:latin typeface="Gill Sans"/>
              <a:ea typeface="Gill Sans"/>
              <a:cs typeface="Gill Sans"/>
              <a:sym typeface="Gill Sans"/>
            </a:endParaRPr>
          </a:p>
        </p:txBody>
      </p:sp>
      <p:sp>
        <p:nvSpPr>
          <p:cNvPr id="1520" name="Google Shape;1520;p125"/>
          <p:cNvSpPr txBox="1"/>
          <p:nvPr/>
        </p:nvSpPr>
        <p:spPr>
          <a:xfrm>
            <a:off x="6812871" y="3517075"/>
            <a:ext cx="579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666666"/>
                </a:solidFill>
                <a:latin typeface="Quattrocento Sans"/>
                <a:ea typeface="Quattrocento Sans"/>
                <a:cs typeface="Quattrocento Sans"/>
                <a:sym typeface="Quattrocento Sans"/>
              </a:rPr>
              <a:t>TP</a:t>
            </a:r>
            <a:endParaRPr sz="1600" b="1">
              <a:solidFill>
                <a:srgbClr val="666666"/>
              </a:solidFill>
              <a:latin typeface="Quattrocento Sans"/>
              <a:ea typeface="Quattrocento Sans"/>
              <a:cs typeface="Quattrocento Sans"/>
              <a:sym typeface="Quattrocento Sans"/>
            </a:endParaRPr>
          </a:p>
        </p:txBody>
      </p:sp>
      <p:sp>
        <p:nvSpPr>
          <p:cNvPr id="1521" name="Google Shape;1521;p125"/>
          <p:cNvSpPr txBox="1"/>
          <p:nvPr/>
        </p:nvSpPr>
        <p:spPr>
          <a:xfrm>
            <a:off x="3078000" y="4344000"/>
            <a:ext cx="2988000" cy="45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2"/>
                </a:solidFill>
                <a:latin typeface="Quattrocento Sans"/>
                <a:ea typeface="Quattrocento Sans"/>
                <a:cs typeface="Quattrocento Sans"/>
                <a:sym typeface="Quattrocento Sans"/>
              </a:rPr>
              <a:t>What is Precision?</a:t>
            </a:r>
            <a:endParaRPr sz="2800">
              <a:solidFill>
                <a:schemeClr val="dk2"/>
              </a:solidFill>
              <a:latin typeface="Quattrocento Sans"/>
              <a:ea typeface="Quattrocento Sans"/>
              <a:cs typeface="Quattrocento Sans"/>
              <a:sym typeface="Quattrocento Sans"/>
            </a:endParaRPr>
          </a:p>
        </p:txBody>
      </p:sp>
      <p:pic>
        <p:nvPicPr>
          <p:cNvPr id="1522" name="Google Shape;1522;p125"/>
          <p:cNvPicPr preferRelativeResize="0"/>
          <p:nvPr/>
        </p:nvPicPr>
        <p:blipFill rotWithShape="1">
          <a:blip r:embed="rId3">
            <a:alphaModFix/>
          </a:blip>
          <a:srcRect l="11835" r="9782"/>
          <a:stretch/>
        </p:blipFill>
        <p:spPr>
          <a:xfrm>
            <a:off x="530150" y="928725"/>
            <a:ext cx="2299690" cy="8313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TotalTime>
  <Words>8975</Words>
  <Application>Microsoft Office PowerPoint</Application>
  <PresentationFormat>On-screen Show (16:9)</PresentationFormat>
  <Paragraphs>1581</Paragraphs>
  <Slides>192</Slides>
  <Notes>192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192</vt:i4>
      </vt:variant>
    </vt:vector>
  </HeadingPairs>
  <TitlesOfParts>
    <vt:vector size="198" baseType="lpstr">
      <vt:lpstr>Consolas</vt:lpstr>
      <vt:lpstr>Quattrocento Sans</vt:lpstr>
      <vt:lpstr>Gill Sans</vt:lpstr>
      <vt:lpstr>Arial</vt:lpstr>
      <vt:lpstr>Simple Light</vt:lpstr>
      <vt:lpstr>New_Template3</vt:lpstr>
      <vt:lpstr>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Pravendra Singh</cp:lastModifiedBy>
  <cp:revision>12</cp:revision>
  <dcterms:modified xsi:type="dcterms:W3CDTF">2024-10-19T02:35:52Z</dcterms:modified>
</cp:coreProperties>
</file>